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1" r:id="rId2"/>
    <p:sldId id="303" r:id="rId3"/>
    <p:sldId id="304" r:id="rId4"/>
    <p:sldId id="302" r:id="rId5"/>
    <p:sldId id="256" r:id="rId6"/>
    <p:sldId id="305" r:id="rId7"/>
    <p:sldId id="306" r:id="rId8"/>
    <p:sldId id="307" r:id="rId9"/>
    <p:sldId id="308" r:id="rId10"/>
    <p:sldId id="31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8" autoAdjust="0"/>
    <p:restoredTop sz="94331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E3412-B04D-48F9-8549-504A73E573E7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50B8A-0CB4-4671-87AB-5DAE2DCEC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0B8A-0CB4-4671-87AB-5DAE2DCEC4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657400"/>
          </a:xfrm>
        </p:spPr>
        <p:txBody>
          <a:bodyPr>
            <a:normAutofit/>
          </a:bodyPr>
          <a:lstStyle/>
          <a:p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3768"/>
            <a:ext cx="5718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6" y="-24357"/>
            <a:ext cx="9170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42304"/>
            <a:ext cx="7164288" cy="3646735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</a:rPr>
              <a:t>БЛАГОДАРЮ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за внимание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66" y="-55836"/>
            <a:ext cx="3457151" cy="28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1328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86853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0"/>
            <a:ext cx="8229600" cy="24208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/>
              <a:t>Московский институт группового анализа </a:t>
            </a:r>
            <a:br>
              <a:rPr lang="ru-RU" sz="4400" dirty="0" smtClean="0"/>
            </a:br>
            <a:r>
              <a:rPr lang="ru-RU" sz="44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зарегистрирован </a:t>
            </a:r>
            <a:r>
              <a:rPr lang="ru-RU" sz="2800" smtClean="0"/>
              <a:t>11 марта </a:t>
            </a:r>
            <a:r>
              <a:rPr lang="ru-RU" sz="2800" dirty="0" smtClean="0"/>
              <a:t>2016 года</a:t>
            </a: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1" y="-30658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40" y="2847702"/>
            <a:ext cx="2671316" cy="312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437" y="2564904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b="1" dirty="0" smtClean="0"/>
          </a:p>
          <a:p>
            <a:r>
              <a:rPr lang="ru-RU" b="1" dirty="0"/>
              <a:t>Создание МИГА</a:t>
            </a:r>
            <a:r>
              <a:rPr lang="ru-RU" dirty="0"/>
              <a:t> стало логическим продолжением работы команды сертифицированных по европейским стандартам групповых аналитиков Андрея Склизкова, Анны Цапенко, Галины Степановой и Дины </a:t>
            </a:r>
            <a:r>
              <a:rPr lang="ru-RU" dirty="0" err="1"/>
              <a:t>Шанаевой</a:t>
            </a:r>
            <a:r>
              <a:rPr lang="ru-RU" dirty="0"/>
              <a:t> в качестве преподавателей ЦЕПО (2005 – 2008 гг.), а затем в рамках МИГГ – Московского Института Группового анализа и Групповой динамики, учрежденного ими в 2009 году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Директор МИГА</a:t>
            </a:r>
            <a:r>
              <a:rPr lang="ru-RU" dirty="0"/>
              <a:t> – Анна Игоревна Цапенко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25159" y="0"/>
            <a:ext cx="6861448" cy="3680609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Регистрация Московского института группового анализа оказалась приурочена к конференции «Родительские фигуры в групповых процессах», </a:t>
            </a:r>
            <a:r>
              <a:rPr lang="ru-RU" sz="1300" dirty="0" smtClean="0"/>
              <a:t>проведенной МИГГ совместно с ТА-группой в феврале 2016 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1800" dirty="0" smtClean="0"/>
              <a:t>Поддержка наших учителей – </a:t>
            </a:r>
            <a:br>
              <a:rPr lang="ru-RU" sz="1800" dirty="0" smtClean="0"/>
            </a:br>
            <a:r>
              <a:rPr lang="ru-RU" sz="1800" dirty="0" smtClean="0"/>
              <a:t>Марии Роде и </a:t>
            </a:r>
            <a:r>
              <a:rPr lang="ru-RU" sz="1800" dirty="0" err="1" smtClean="0"/>
              <a:t>Кристианы</a:t>
            </a:r>
            <a:r>
              <a:rPr lang="ru-RU" sz="1800" dirty="0" smtClean="0"/>
              <a:t> </a:t>
            </a:r>
            <a:r>
              <a:rPr lang="ru-RU" sz="1800" dirty="0" err="1" smtClean="0"/>
              <a:t>Шлоссарек</a:t>
            </a:r>
            <a:r>
              <a:rPr lang="ru-RU" sz="1800" dirty="0" smtClean="0"/>
              <a:t> – </a:t>
            </a:r>
            <a:br>
              <a:rPr lang="ru-RU" sz="1800" dirty="0" smtClean="0"/>
            </a:br>
            <a:r>
              <a:rPr lang="ru-RU" sz="1800" dirty="0" smtClean="0"/>
              <a:t>ведущих самопознания первой группы в  ЦЕПО чувствовалась как очень важная для организации института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64502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b="1" dirty="0" smtClean="0"/>
          </a:p>
          <a:p>
            <a:r>
              <a:rPr lang="ru-RU" b="1" dirty="0" smtClean="0"/>
              <a:t>Создание </a:t>
            </a:r>
            <a:r>
              <a:rPr lang="ru-RU" b="1" dirty="0"/>
              <a:t>МИГА</a:t>
            </a:r>
            <a:r>
              <a:rPr lang="ru-RU" dirty="0"/>
              <a:t> стало логическим продолжением работы команды МИГГ – Московского Института Группового анализа и Групповой динамики, учрежденного в 2009 году сертифицированными по европейским стандартам групповыми аналитиками Андреем </a:t>
            </a:r>
            <a:r>
              <a:rPr lang="ru-RU" dirty="0" err="1"/>
              <a:t>Склизковым</a:t>
            </a:r>
            <a:r>
              <a:rPr lang="ru-RU" dirty="0"/>
              <a:t>, Анной Цапенко, Галиной Степановой и Диной </a:t>
            </a:r>
            <a:r>
              <a:rPr lang="ru-RU" dirty="0" err="1"/>
              <a:t>Шанаевой</a:t>
            </a:r>
            <a:r>
              <a:rPr lang="ru-RU" dirty="0"/>
              <a:t>. </a:t>
            </a:r>
          </a:p>
        </p:txBody>
      </p:sp>
      <p:pic>
        <p:nvPicPr>
          <p:cNvPr id="3074" name="Picture 2" descr="E:\Диск 2\АННА\DISSER &amp; PSYCHOLOGY_9.12.2010\PSYCHOLOGY\Г А\МИГГ\МИГА\ДОД\Презентация МИГА, стандарты\12525584_544296859084686_512920420917408621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06" y="302898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иск 2\АННА\DISSER &amp; PSYCHOLOGY_9.12.2010\PSYCHOLOGY\Г А\МИГГ\МИГА\ДОД\Презентация МИГА, стандарты\12771471_544297715751267_4095653647069858125_o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" y="4007895"/>
            <a:ext cx="3747864" cy="28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-30658"/>
            <a:ext cx="8229600" cy="3459657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Московский институт группового анализа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2800" dirty="0" smtClean="0"/>
              <a:t> </a:t>
            </a:r>
            <a:r>
              <a:rPr lang="en-US" sz="2400" dirty="0" smtClean="0"/>
              <a:t>24 </a:t>
            </a:r>
            <a:r>
              <a:rPr lang="ru-RU" sz="2400" dirty="0" smtClean="0"/>
              <a:t>апреля 2016 года стал членом </a:t>
            </a:r>
            <a:r>
              <a:rPr lang="en-US" sz="2400" dirty="0" smtClean="0"/>
              <a:t>E</a:t>
            </a:r>
            <a:r>
              <a:rPr lang="ru-RU" sz="2400" dirty="0"/>
              <a:t>.</a:t>
            </a:r>
            <a:r>
              <a:rPr lang="en-US" sz="2400" dirty="0" smtClean="0"/>
              <a:t>G</a:t>
            </a:r>
            <a:r>
              <a:rPr lang="ru-RU" sz="2400" dirty="0" smtClean="0"/>
              <a:t>.</a:t>
            </a:r>
            <a:r>
              <a:rPr lang="en-US" sz="2400" dirty="0" smtClean="0"/>
              <a:t>A</a:t>
            </a:r>
            <a:r>
              <a:rPr lang="ru-RU" sz="2400" dirty="0" smtClean="0"/>
              <a:t>.</a:t>
            </a:r>
            <a:r>
              <a:rPr lang="en-US" sz="2400" dirty="0" smtClean="0"/>
              <a:t>T</a:t>
            </a:r>
            <a:r>
              <a:rPr lang="ru-RU" sz="2400" dirty="0" smtClean="0"/>
              <a:t>.</a:t>
            </a:r>
            <a:r>
              <a:rPr lang="en-US" sz="2400" dirty="0" smtClean="0"/>
              <a:t>I</a:t>
            </a:r>
            <a:r>
              <a:rPr lang="ru-RU" sz="2400" dirty="0" smtClean="0"/>
              <a:t>.</a:t>
            </a:r>
            <a:r>
              <a:rPr lang="en-US" sz="2400" dirty="0" smtClean="0"/>
              <a:t>N</a:t>
            </a:r>
            <a:r>
              <a:rPr lang="ru-RU" sz="2400" dirty="0" smtClean="0"/>
              <a:t>.</a:t>
            </a:r>
            <a:r>
              <a:rPr lang="ru-RU" sz="2800" dirty="0" smtClean="0"/>
              <a:t> </a:t>
            </a:r>
            <a:r>
              <a:rPr lang="ru-RU" sz="1600" dirty="0" smtClean="0"/>
              <a:t>– </a:t>
            </a:r>
            <a:r>
              <a:rPr lang="en-US" sz="1600" dirty="0" smtClean="0">
                <a:effectLst/>
              </a:rPr>
              <a:t>European </a:t>
            </a:r>
            <a:r>
              <a:rPr lang="en-US" sz="1600" dirty="0">
                <a:effectLst/>
              </a:rPr>
              <a:t>Group Analytic Training Institutions Network </a:t>
            </a:r>
            <a:r>
              <a:rPr lang="ru-RU" sz="1600" dirty="0">
                <a:effectLst/>
              </a:rPr>
              <a:t>– Европейская сеть тренинговых групп-аналитических </a:t>
            </a:r>
            <a:r>
              <a:rPr lang="ru-RU" sz="1600" dirty="0" smtClean="0">
                <a:effectLst/>
              </a:rPr>
              <a:t>институтов), </a:t>
            </a:r>
            <a:r>
              <a:rPr lang="en-US" sz="1600" dirty="0">
                <a:effectLst/>
              </a:rPr>
              <a:t>Intermediate </a:t>
            </a:r>
            <a:r>
              <a:rPr lang="en-US" sz="1600" dirty="0" smtClean="0">
                <a:effectLst/>
              </a:rPr>
              <a:t>level</a:t>
            </a:r>
            <a:r>
              <a:rPr lang="ru-RU" sz="1600" dirty="0" smtClean="0">
                <a:effectLst/>
              </a:rPr>
              <a:t>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3284984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71"/>
            <a:ext cx="1113465" cy="9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иск 2\АННА\Мои рисунки\Шейцария_04.2016\IMG_49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3" y="391868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3229852" cy="16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E:\Диск 2\АННА\Мои рисунки\Шейцария_04.2016\IMG_49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6223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28" y="2714139"/>
            <a:ext cx="2740513" cy="23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E:\Диск 2\АННА\Мои рисунки\Шейцария_04.2016\IMG_5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8561" y="685592"/>
            <a:ext cx="1212911" cy="10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390"/>
            <a:ext cx="6789440" cy="191244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Миссия </a:t>
            </a:r>
            <a:r>
              <a:rPr lang="ru-RU" sz="2800" dirty="0" smtClean="0"/>
              <a:t>МИГА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ru-RU" sz="1800" dirty="0"/>
              <a:t>способствовать раскрытию творческого потенциала, здоровью, гуманистическому развитию индивидов, групп и общества посредством группового </a:t>
            </a:r>
            <a:r>
              <a:rPr lang="ru-RU" sz="1800" dirty="0" smtClean="0"/>
              <a:t>анализа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63464"/>
            <a:ext cx="9036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Развивать </a:t>
            </a:r>
            <a:r>
              <a:rPr lang="ru-RU" sz="2400" dirty="0"/>
              <a:t>теорию и практику группового анализа в </a:t>
            </a:r>
            <a:r>
              <a:rPr lang="ru-RU" sz="2400" dirty="0" smtClean="0"/>
              <a:t>России</a:t>
            </a:r>
            <a:endParaRPr lang="ru-RU" sz="2400" dirty="0"/>
          </a:p>
          <a:p>
            <a:r>
              <a:rPr lang="ru-RU" dirty="0"/>
              <a:t> </a:t>
            </a:r>
          </a:p>
          <a:p>
            <a:r>
              <a:rPr lang="ru-RU" sz="2400" dirty="0" smtClean="0"/>
              <a:t>Обеспечивать </a:t>
            </a:r>
            <a:r>
              <a:rPr lang="ru-RU" sz="2400" dirty="0"/>
              <a:t>самое высокое качество</a:t>
            </a:r>
            <a:r>
              <a:rPr lang="ru-RU" sz="2400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dirty="0"/>
              <a:t>групп-аналитического образования </a:t>
            </a:r>
            <a:r>
              <a:rPr lang="ru-RU" dirty="0"/>
              <a:t>в соответствии с европейскими стандартами психотерапевтического образования, принятыми в таких организациях как E.G.A.T.I.N. (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</a:t>
            </a:r>
            <a:r>
              <a:rPr lang="ru-RU" dirty="0" err="1"/>
              <a:t>Analytic</a:t>
            </a:r>
            <a:r>
              <a:rPr lang="ru-RU" dirty="0"/>
              <a:t> </a:t>
            </a:r>
            <a:r>
              <a:rPr lang="ru-RU" dirty="0" err="1"/>
              <a:t>Institutes</a:t>
            </a:r>
            <a:r>
              <a:rPr lang="ru-RU" dirty="0"/>
              <a:t> </a:t>
            </a:r>
            <a:r>
              <a:rPr lang="ru-RU" dirty="0" err="1"/>
              <a:t>Net</a:t>
            </a:r>
            <a:r>
              <a:rPr lang="ru-RU" dirty="0"/>
              <a:t>)  и EFPP (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Federation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Psychoanalytic</a:t>
            </a:r>
            <a:r>
              <a:rPr lang="ru-RU" dirty="0"/>
              <a:t> </a:t>
            </a:r>
            <a:r>
              <a:rPr lang="ru-RU" dirty="0" err="1"/>
              <a:t>Psychotherapy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dirty="0"/>
              <a:t>психологической помощи </a:t>
            </a:r>
            <a:r>
              <a:rPr lang="ru-RU" dirty="0"/>
              <a:t>для облегчения душевных страданий людей через клиническое применение группового анализа,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 </a:t>
            </a:r>
            <a:r>
              <a:rPr lang="ru-RU" dirty="0"/>
              <a:t>также </a:t>
            </a:r>
            <a:r>
              <a:rPr lang="ru-RU" sz="2000" b="1" dirty="0"/>
              <a:t>помощи в развитии, самореализации, повышении благополучия и функционирования индивидов, групп и организаций посредством применения группового анализа </a:t>
            </a:r>
            <a:r>
              <a:rPr lang="ru-RU" dirty="0"/>
              <a:t>и обучения принципам и методу группового </a:t>
            </a:r>
            <a:r>
              <a:rPr lang="ru-RU" dirty="0" smtClean="0"/>
              <a:t>анализа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научно-исследовательской деятельности </a:t>
            </a:r>
            <a:r>
              <a:rPr lang="ru-RU" dirty="0"/>
              <a:t>в области группового </a:t>
            </a:r>
            <a:r>
              <a:rPr lang="ru-RU" dirty="0" smtClean="0"/>
              <a:t>анализа</a:t>
            </a:r>
            <a:endParaRPr lang="ru-RU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9987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390"/>
            <a:ext cx="6789440" cy="1912442"/>
          </a:xfrm>
        </p:spPr>
        <p:txBody>
          <a:bodyPr>
            <a:normAutofit/>
          </a:bodyPr>
          <a:lstStyle/>
          <a:p>
            <a:r>
              <a:rPr lang="ru-RU" sz="2000" dirty="0"/>
              <a:t>Основными видами деятельности МИГА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>являются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6346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· </a:t>
            </a:r>
            <a:r>
              <a:rPr lang="ru-RU" dirty="0"/>
              <a:t>обучение в области группового </a:t>
            </a:r>
            <a:r>
              <a:rPr lang="ru-RU" dirty="0" smtClean="0"/>
              <a:t>анализа</a:t>
            </a:r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· практическая деятельность в области осуществления психологической помощи, консультирования, повышения благополучия и улучшения функционирования индивидов, групп и организаций посредством применения группового </a:t>
            </a:r>
            <a:r>
              <a:rPr lang="ru-RU" dirty="0" smtClean="0"/>
              <a:t>анализа</a:t>
            </a:r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· научно-исследовательская деятельность в области группового анализа, психологии, </a:t>
            </a:r>
            <a:r>
              <a:rPr lang="ru-RU" dirty="0" smtClean="0"/>
              <a:t>психотерапии</a:t>
            </a:r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· издание учебных пособий и книг, брошюр, буклетов и аналогичных публикаций по групповому анализу, психологии и </a:t>
            </a:r>
            <a:r>
              <a:rPr lang="ru-RU" dirty="0" smtClean="0"/>
              <a:t>психотерапии</a:t>
            </a:r>
          </a:p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· организация и проведение конференций, семинаров, симпозиумов, лекций, круглых столов, фестивалей и др.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· сотрудничество с другими институтами и ассоциациями на национальном и международном </a:t>
            </a:r>
            <a:r>
              <a:rPr lang="ru-RU" dirty="0" smtClean="0"/>
              <a:t>уровнях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390"/>
            <a:ext cx="6789440" cy="1480394"/>
          </a:xfrm>
        </p:spPr>
        <p:txBody>
          <a:bodyPr>
            <a:normAutofit/>
          </a:bodyPr>
          <a:lstStyle/>
          <a:p>
            <a:r>
              <a:rPr lang="ru-RU" sz="4400" dirty="0"/>
              <a:t>Ценности МИГА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63464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Стремление </a:t>
            </a:r>
            <a:r>
              <a:rPr lang="ru-RU" sz="1400" dirty="0"/>
              <a:t>к самым высоким стандартам в образовательной, клинической и научно-исследовательской деятельности МИГА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Соблюдение </a:t>
            </a:r>
            <a:r>
              <a:rPr lang="ru-RU" sz="1400" dirty="0"/>
              <a:t>этического поведения членами </a:t>
            </a:r>
            <a:r>
              <a:rPr lang="ru-RU" sz="1400" dirty="0" err="1"/>
              <a:t>стаффа</a:t>
            </a:r>
            <a:r>
              <a:rPr lang="ru-RU" sz="1400" dirty="0"/>
              <a:t> и обучающимися МИГА.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Обеспечение </a:t>
            </a:r>
            <a:r>
              <a:rPr lang="ru-RU" sz="1400" dirty="0"/>
              <a:t>условий для непрерывного профессионального развития для </a:t>
            </a:r>
            <a:r>
              <a:rPr lang="ru-RU" sz="1400" dirty="0" err="1"/>
              <a:t>стаффа</a:t>
            </a:r>
            <a:r>
              <a:rPr lang="ru-RU" sz="1400" dirty="0"/>
              <a:t>, обучающихся и выпускников МИГА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Обеспечение </a:t>
            </a:r>
            <a:r>
              <a:rPr lang="ru-RU" sz="1400" dirty="0"/>
              <a:t>надежной институциональной рамки, прозрачности принятия решений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Развитие </a:t>
            </a:r>
            <a:r>
              <a:rPr lang="ru-RU" sz="1400" dirty="0"/>
              <a:t>и поддержание структур и стратегий эффективного управления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Своевременная </a:t>
            </a:r>
            <a:r>
              <a:rPr lang="ru-RU" sz="1400" dirty="0"/>
              <a:t>адаптация и изменения при необходимости реагировать на изменяющиеся социальные, политические и правовые и условия, в которых работает МИГА.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Ценность </a:t>
            </a:r>
            <a:r>
              <a:rPr lang="ru-RU" sz="1400" dirty="0"/>
              <a:t>различий и творческого потенциала индивидов и групп и противостояние несправедливой дискриминации наряду с ценностью поддержки здоровых интегративных межличностных, групповых, социальных процессов.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Ценность </a:t>
            </a:r>
            <a:r>
              <a:rPr lang="ru-RU" sz="1400" dirty="0"/>
              <a:t>исторической памяти, рефлексии матрицы передачи метода в прошлом и настоящем.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400" dirty="0"/>
              <a:t>- Ценность коммуникации, рефлексии, обмена опытом, сотрудничества с коллегами внутри российского и международного групп-аналитического сообщества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70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390"/>
            <a:ext cx="6789440" cy="14803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Методологические основы </a:t>
            </a:r>
            <a:br>
              <a:rPr lang="ru-RU" sz="3600" dirty="0" smtClean="0"/>
            </a:br>
            <a:r>
              <a:rPr lang="ru-RU" sz="3600" dirty="0" smtClean="0"/>
              <a:t>МИГА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1328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МИГА </a:t>
            </a:r>
            <a:r>
              <a:rPr lang="ru-RU" sz="2400" dirty="0"/>
              <a:t>обучает методу группового анализа, базирующемся на теории </a:t>
            </a:r>
            <a:r>
              <a:rPr lang="ru-RU" sz="2400" dirty="0" err="1"/>
              <a:t>S.H.Foulkes</a:t>
            </a:r>
            <a:r>
              <a:rPr lang="ru-RU" sz="2400" dirty="0"/>
              <a:t> и W.R. </a:t>
            </a:r>
            <a:r>
              <a:rPr lang="ru-RU" sz="2400" dirty="0" err="1"/>
              <a:t>Bion</a:t>
            </a:r>
            <a:r>
              <a:rPr lang="ru-RU" sz="2400" dirty="0"/>
              <a:t>. Методологическими основами для создания группового анализа послужили психоаналитическая теория, </a:t>
            </a:r>
            <a:r>
              <a:rPr lang="ru-RU" sz="2400" dirty="0" smtClean="0"/>
              <a:t>гештальтпсихология</a:t>
            </a:r>
            <a:r>
              <a:rPr lang="ru-RU" sz="2400" dirty="0"/>
              <a:t>, социология и теория систем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Содержательно теория квалификационного курса содержит основные теории и ключевые понятия групп-анализа, указанные в стандартах групп-аналитического тренинга ЭГАТИН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42304"/>
            <a:ext cx="7164288" cy="163738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Методологические основы МИГА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Передача метода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32240" y="1916832"/>
            <a:ext cx="2448272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Диск 2\АННА\DISSER &amp; PSYCHOLOGY_9.12.2010\PSYCHOLOGY\Г А\МИГГ\МИГА\Картинки МИГА\бланки МИГА\ЛОГО М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835"/>
            <a:ext cx="2174458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1328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760" y="1779687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создания разных кусов мы изучаем опыт институтов </a:t>
            </a:r>
            <a:r>
              <a:rPr lang="en-US" dirty="0"/>
              <a:t>EGATIN</a:t>
            </a:r>
            <a:r>
              <a:rPr lang="ru-RU" dirty="0"/>
              <a:t>, воплощающий разные модели обучения групп-анализу </a:t>
            </a:r>
            <a:r>
              <a:rPr lang="ru-RU" i="1" dirty="0"/>
              <a:t>(например, различные модели немецких институтов, групп-анализ в Австрии, островная модель Лондонского института группового анализа, очень успешную модель </a:t>
            </a:r>
            <a:r>
              <a:rPr lang="ru-RU" i="1" dirty="0" smtClean="0"/>
              <a:t>Норвежского </a:t>
            </a:r>
            <a:r>
              <a:rPr lang="ru-RU" i="1" dirty="0"/>
              <a:t>института группового анализа и др.). </a:t>
            </a:r>
            <a:endParaRPr lang="ru-RU" i="1" dirty="0" smtClean="0"/>
          </a:p>
          <a:p>
            <a:endParaRPr lang="ru-RU" dirty="0"/>
          </a:p>
          <a:p>
            <a:r>
              <a:rPr lang="ru-RU" dirty="0"/>
              <a:t>Конечно, основой является модель, которую передали нам наши </a:t>
            </a:r>
            <a:r>
              <a:rPr lang="ru-RU" dirty="0" smtClean="0"/>
              <a:t>учителя из Мюнхена. </a:t>
            </a:r>
          </a:p>
          <a:p>
            <a:endParaRPr lang="ru-RU" dirty="0"/>
          </a:p>
          <a:p>
            <a:r>
              <a:rPr lang="ru-RU" dirty="0" smtClean="0"/>
              <a:t>Мы </a:t>
            </a:r>
            <a:r>
              <a:rPr lang="ru-RU" dirty="0"/>
              <a:t>также рефлексируем особенности передачи нам метода, сопоставляем разные модели обучения и стараемся внедрять то, что показало себя наилучшим образом. </a:t>
            </a:r>
            <a:endParaRPr lang="ru-RU" dirty="0" smtClean="0"/>
          </a:p>
          <a:p>
            <a:r>
              <a:rPr lang="ru-RU" sz="1600" i="1" dirty="0" smtClean="0"/>
              <a:t>Например</a:t>
            </a:r>
            <a:r>
              <a:rPr lang="ru-RU" sz="1600" i="1" dirty="0"/>
              <a:t>, для </a:t>
            </a:r>
            <a:r>
              <a:rPr lang="ru-RU" sz="1600" b="1" i="1" u="sng" dirty="0"/>
              <a:t>вводного курса </a:t>
            </a:r>
            <a:r>
              <a:rPr lang="ru-RU" sz="1600" i="1" dirty="0"/>
              <a:t>будет использоваться Норвежская модель. </a:t>
            </a:r>
            <a:endParaRPr lang="ru-RU" sz="1600" i="1" dirty="0" smtClean="0"/>
          </a:p>
          <a:p>
            <a:r>
              <a:rPr lang="ru-RU" sz="1600" i="1" dirty="0" smtClean="0"/>
              <a:t>И </a:t>
            </a:r>
            <a:r>
              <a:rPr lang="ru-RU" sz="1600" i="1" dirty="0"/>
              <a:t>для </a:t>
            </a:r>
            <a:r>
              <a:rPr lang="ru-RU" sz="1600" b="1" i="1" u="sng" dirty="0"/>
              <a:t>квалификационного курса </a:t>
            </a:r>
            <a:r>
              <a:rPr lang="ru-RU" sz="1600" i="1" dirty="0"/>
              <a:t>мы будем предлагать разные </a:t>
            </a:r>
            <a:r>
              <a:rPr lang="ru-RU" sz="1600" i="1" dirty="0" smtClean="0"/>
              <a:t>модели обучения</a:t>
            </a:r>
            <a:r>
              <a:rPr lang="ru-RU" sz="1600" i="1" dirty="0"/>
              <a:t>. Например, будет возможность обучаться </a:t>
            </a:r>
            <a:r>
              <a:rPr lang="ru-RU" sz="1600" i="1" dirty="0" smtClean="0"/>
              <a:t>непрерывно 5 лет, </a:t>
            </a:r>
            <a:r>
              <a:rPr lang="ru-RU" sz="1600" i="1" dirty="0"/>
              <a:t>как это было в нашем обучении. </a:t>
            </a:r>
            <a:r>
              <a:rPr lang="ru-RU" sz="1600" i="1" dirty="0" smtClean="0"/>
              <a:t>А </a:t>
            </a:r>
            <a:r>
              <a:rPr lang="ru-RU" sz="1600" i="1" dirty="0"/>
              <a:t>также будет возможность обучаться ступенями (как в Норвежской модели</a:t>
            </a:r>
            <a:r>
              <a:rPr lang="ru-RU" sz="1600" i="1" dirty="0" smtClean="0"/>
              <a:t>).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Со временем мы обеспечим </a:t>
            </a:r>
            <a:r>
              <a:rPr lang="ru-RU" sz="1600" i="1" dirty="0" smtClean="0"/>
              <a:t>обучение </a:t>
            </a:r>
            <a:r>
              <a:rPr lang="ru-RU" sz="1600" i="1" dirty="0"/>
              <a:t>в блоках и в еженедельном </a:t>
            </a:r>
            <a:r>
              <a:rPr lang="ru-RU" sz="1600" i="1" dirty="0" err="1"/>
              <a:t>сеттинге</a:t>
            </a:r>
            <a:r>
              <a:rPr lang="ru-RU" sz="1600" i="1" dirty="0"/>
              <a:t> как для вводного, так и для квалификационного курса. </a:t>
            </a:r>
            <a:endParaRPr lang="ru-RU" sz="1600" i="1" dirty="0" smtClean="0"/>
          </a:p>
          <a:p>
            <a:endParaRPr lang="ru-RU" dirty="0"/>
          </a:p>
          <a:p>
            <a:r>
              <a:rPr lang="ru-RU" dirty="0"/>
              <a:t>Особенности передачи метода важны, так </a:t>
            </a:r>
            <a:r>
              <a:rPr lang="ru-RU" dirty="0" smtClean="0"/>
              <a:t>как они </a:t>
            </a:r>
            <a:r>
              <a:rPr lang="ru-RU" dirty="0"/>
              <a:t>непосредственно влияют на формирование профессиональной идентичности.  </a:t>
            </a:r>
          </a:p>
        </p:txBody>
      </p:sp>
    </p:spTree>
    <p:extLst>
      <p:ext uri="{BB962C8B-B14F-4D97-AF65-F5344CB8AC3E}">
        <p14:creationId xmlns:p14="http://schemas.microsoft.com/office/powerpoint/2010/main" val="13437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4421</TotalTime>
  <Words>425</Words>
  <Application>Microsoft Office PowerPoint</Application>
  <PresentationFormat>Экран (4:3)</PresentationFormat>
  <Paragraphs>81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Московский институт группового анализа     зарегистрирован 11 марта 2016 года</vt:lpstr>
      <vt:lpstr>Регистрация Московского института группового анализа оказалась приурочена к конференции «Родительские фигуры в групповых процессах», проведенной МИГГ совместно с ТА-группой в феврале 2016 г.  Поддержка наших учителей –  Марии Роде и Кристианы Шлоссарек –  ведущих самопознания первой группы в  ЦЕПО чувствовалась как очень важная для организации института       </vt:lpstr>
      <vt:lpstr>Московский институт группового анализа    24 апреля 2016 года стал членом E.G.A.T.I.N. – European Group Analytic Training Institutions Network – Европейская сеть тренинговых групп-аналитических институтов), Intermediate level  </vt:lpstr>
      <vt:lpstr>Миссия МИГА   способствовать раскрытию творческого потенциала, здоровью, гуманистическому развитию индивидов, групп и общества посредством группового анализа </vt:lpstr>
      <vt:lpstr>Основными видами деятельности МИГА   являются   </vt:lpstr>
      <vt:lpstr>Ценности МИГА </vt:lpstr>
      <vt:lpstr>Методологические основы  МИГА </vt:lpstr>
      <vt:lpstr>Методологические основы МИГА  Передача метода </vt:lpstr>
      <vt:lpstr>БЛАГОДАРЮ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делегатов ЕФПП в Берлине Июнь, 2015</dc:title>
  <dc:creator>sony</dc:creator>
  <cp:lastModifiedBy>sony</cp:lastModifiedBy>
  <cp:revision>297</cp:revision>
  <dcterms:created xsi:type="dcterms:W3CDTF">2015-07-13T10:21:02Z</dcterms:created>
  <dcterms:modified xsi:type="dcterms:W3CDTF">2016-11-25T09:33:47Z</dcterms:modified>
</cp:coreProperties>
</file>