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1" r:id="rId2"/>
    <p:sldId id="320" r:id="rId3"/>
    <p:sldId id="309" r:id="rId4"/>
    <p:sldId id="310" r:id="rId5"/>
    <p:sldId id="311" r:id="rId6"/>
    <p:sldId id="314" r:id="rId7"/>
    <p:sldId id="315" r:id="rId8"/>
    <p:sldId id="316" r:id="rId9"/>
    <p:sldId id="317" r:id="rId10"/>
    <p:sldId id="318" r:id="rId11"/>
    <p:sldId id="322" r:id="rId12"/>
    <p:sldId id="323" r:id="rId13"/>
    <p:sldId id="324" r:id="rId14"/>
    <p:sldId id="325" r:id="rId15"/>
    <p:sldId id="326" r:id="rId16"/>
    <p:sldId id="31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8" autoAdjust="0"/>
    <p:restoredTop sz="94331" autoAdjust="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E3412-B04D-48F9-8549-504A73E573E7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0B8A-0CB4-4671-87AB-5DAE2DCEC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B8A-0CB4-4671-87AB-5DAE2DCEC43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6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1657400"/>
          </a:xfrm>
        </p:spPr>
        <p:txBody>
          <a:bodyPr>
            <a:normAutofit/>
          </a:bodyPr>
          <a:lstStyle/>
          <a:p>
            <a:endParaRPr lang="ru-RU" sz="31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732240" y="1916832"/>
            <a:ext cx="2448272" cy="40324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23768"/>
            <a:ext cx="57181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66" y="-24357"/>
            <a:ext cx="9170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1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44824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6.1: Должны быть надежные рамки конституции и этического кодекса.</a:t>
            </a:r>
          </a:p>
          <a:p>
            <a:endParaRPr lang="ru-RU" sz="1600" dirty="0" smtClean="0"/>
          </a:p>
          <a:p>
            <a:r>
              <a:rPr lang="ru-RU" sz="1600" dirty="0" smtClean="0"/>
              <a:t>6.2</a:t>
            </a:r>
            <a:r>
              <a:rPr lang="ru-RU" sz="1600" dirty="0"/>
              <a:t>: Должно быть ясно, где власть для принятия решений и должна быть процедура обжалования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6.3: Обучающие организации должны включать структуры для отбора и приема студентов для обучения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6.4: Требования к поступающим должны включать наличие диплома или соответствующей профессиональной квалификации, завершения вводного курса и некоторого клинического и / или психиатрического опыта до обучения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6.5: Должны быть процедуры для оценки прогресса в ходе подготовки и квалификации.</a:t>
            </a:r>
          </a:p>
          <a:p>
            <a:r>
              <a:rPr lang="ru-RU" sz="1600" dirty="0"/>
              <a:t>6.6: Должны быть процедуры отбора тренеров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6.7: Студенты должны иметь право голоса в отношении учебных вопросов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6.8: Должно быть постоянное развитие организационных структур и стандартов.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CCCC00"/>
                </a:solidFill>
              </a:rPr>
              <a:t>Основные стандарты подготовки будут пересматриваться, по крайней мере, раз в пять лет</a:t>
            </a:r>
            <a:r>
              <a:rPr lang="ru-RU" sz="1600" b="1" dirty="0" smtClean="0">
                <a:solidFill>
                  <a:srgbClr val="CCCC00"/>
                </a:solidFill>
              </a:rPr>
              <a:t>.</a:t>
            </a:r>
            <a:endParaRPr lang="ru-RU" sz="1600" dirty="0">
              <a:solidFill>
                <a:srgbClr val="CCCC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48680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CCCC00"/>
                </a:solidFill>
              </a:rPr>
              <a:t>Пункт </a:t>
            </a:r>
            <a:r>
              <a:rPr lang="ru-RU" b="1" dirty="0" smtClean="0">
                <a:solidFill>
                  <a:srgbClr val="CCCC00"/>
                </a:solidFill>
              </a:rPr>
              <a:t>6</a:t>
            </a:r>
            <a:endParaRPr lang="ru-RU" b="1" dirty="0">
              <a:solidFill>
                <a:srgbClr val="CCCC00"/>
              </a:solidFill>
            </a:endParaRPr>
          </a:p>
          <a:p>
            <a:pPr lvl="0"/>
            <a:r>
              <a:rPr lang="ru-RU" b="1" u="sng" dirty="0">
                <a:solidFill>
                  <a:srgbClr val="CCCC00"/>
                </a:solidFill>
              </a:rPr>
              <a:t>Основные структуры и процедуры для обеспечения тренинга и поддержания </a:t>
            </a:r>
            <a:r>
              <a:rPr lang="ru-RU" b="1" u="sng" dirty="0" smtClean="0">
                <a:solidFill>
                  <a:srgbClr val="CCCC00"/>
                </a:solidFill>
              </a:rPr>
              <a:t>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2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2810" y="2348880"/>
            <a:ext cx="69423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CCCC00"/>
                </a:solidFill>
              </a:rPr>
              <a:t>CODE OF PACTICE</a:t>
            </a:r>
          </a:p>
          <a:p>
            <a:pPr lvl="0"/>
            <a:r>
              <a:rPr lang="ru-RU" sz="2800" b="1" dirty="0" smtClean="0">
                <a:solidFill>
                  <a:srgbClr val="CCCC00"/>
                </a:solidFill>
              </a:rPr>
              <a:t>Документ</a:t>
            </a:r>
            <a:r>
              <a:rPr lang="en-US" sz="2800" b="1" dirty="0" smtClean="0">
                <a:solidFill>
                  <a:srgbClr val="CCCC00"/>
                </a:solidFill>
              </a:rPr>
              <a:t> (</a:t>
            </a:r>
            <a:r>
              <a:rPr lang="ru-RU" sz="2800" b="1" dirty="0" smtClean="0">
                <a:solidFill>
                  <a:srgbClr val="CCCC00"/>
                </a:solidFill>
              </a:rPr>
              <a:t>свод практических правил), регулирующий взаимоотношения института и студентов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015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340768"/>
            <a:ext cx="69423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/>
              <a:t>СТАНДАРТЫ </a:t>
            </a:r>
          </a:p>
          <a:p>
            <a:pPr lvl="0" algn="ctr"/>
            <a:endParaRPr lang="ru-RU" sz="3200" b="1" dirty="0" smtClean="0">
              <a:solidFill>
                <a:srgbClr val="CCCC00"/>
              </a:solidFill>
            </a:endParaRPr>
          </a:p>
          <a:p>
            <a:pPr lvl="0" algn="ctr"/>
            <a:r>
              <a:rPr lang="en-US" sz="4800" b="1" dirty="0" smtClean="0">
                <a:solidFill>
                  <a:srgbClr val="CCCC00"/>
                </a:solidFill>
              </a:rPr>
              <a:t>EGATIN </a:t>
            </a:r>
            <a:endParaRPr lang="ru-RU" sz="4800" b="1" dirty="0" smtClean="0">
              <a:solidFill>
                <a:srgbClr val="CCCC00"/>
              </a:solidFill>
            </a:endParaRPr>
          </a:p>
          <a:p>
            <a:pPr lvl="0" algn="ctr"/>
            <a:r>
              <a:rPr lang="ru-RU" sz="3200" b="1" dirty="0" smtClean="0"/>
              <a:t>И </a:t>
            </a:r>
          </a:p>
          <a:p>
            <a:pPr lvl="0" algn="ctr"/>
            <a:r>
              <a:rPr lang="en-US" sz="4800" b="1" dirty="0" smtClean="0">
                <a:solidFill>
                  <a:srgbClr val="CCCC00"/>
                </a:solidFill>
              </a:rPr>
              <a:t>EFPP</a:t>
            </a:r>
            <a:r>
              <a:rPr lang="ru-RU" sz="4800" b="1" dirty="0" smtClean="0">
                <a:solidFill>
                  <a:srgbClr val="CCCC00"/>
                </a:solidFill>
              </a:rPr>
              <a:t> </a:t>
            </a:r>
          </a:p>
          <a:p>
            <a:pPr lvl="0" algn="ctr"/>
            <a:r>
              <a:rPr lang="ru-RU" sz="3200" b="1" dirty="0" smtClean="0">
                <a:solidFill>
                  <a:srgbClr val="CCCC00"/>
                </a:solidFill>
              </a:rPr>
              <a:t>Европейская Федерация Психоаналитической Психотерапии</a:t>
            </a:r>
          </a:p>
          <a:p>
            <a:pPr lvl="0" algn="ctr"/>
            <a:endParaRPr lang="ru-RU" sz="3200" b="1" dirty="0">
              <a:solidFill>
                <a:srgbClr val="CCCC00"/>
              </a:solidFill>
            </a:endParaRPr>
          </a:p>
          <a:p>
            <a:pPr lvl="0" algn="ctr"/>
            <a:r>
              <a:rPr lang="ru-RU" sz="3200" b="1" dirty="0" smtClean="0"/>
              <a:t>СОПОСТАВИМЫ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281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80424" y="297681"/>
            <a:ext cx="69423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CC00"/>
                </a:solidFill>
              </a:rPr>
              <a:t>ИСТОРИЯ РАЗВИТИЯ СТАНДАРТОВ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28415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Тесно связана с историей развития и распространения группового анализа </a:t>
            </a:r>
          </a:p>
          <a:p>
            <a:endParaRPr lang="ru-RU" sz="1600" dirty="0" smtClean="0"/>
          </a:p>
          <a:p>
            <a:r>
              <a:rPr lang="ru-RU" sz="1600" dirty="0" smtClean="0"/>
              <a:t>Вначале тренинг можно было пройти только в Лондоне, что требовало полного изменения жизни  от обучающихся из других стран – необходим был переезд в Лондон на несколько лет для прохождения тренинга в Лондонском Институте Группового Анализа, созданного Фуксом</a:t>
            </a:r>
          </a:p>
          <a:p>
            <a:endParaRPr lang="ru-RU" sz="1600" dirty="0"/>
          </a:p>
          <a:p>
            <a:r>
              <a:rPr lang="ru-RU" sz="1600" dirty="0" smtClean="0"/>
              <a:t>Когда появилось много групповых аналитиков, живущих за пределами Англии, они стали  организовывать обучение в своих странах. Появилось много обучающих групповому анализу институций в разных странах Европы. Встал вопрос о приведении  различных национальных тренингов к общим стандартам для сохранения качества образования</a:t>
            </a:r>
          </a:p>
          <a:p>
            <a:endParaRPr lang="ru-RU" sz="1600" dirty="0"/>
          </a:p>
          <a:p>
            <a:r>
              <a:rPr lang="ru-RU" sz="1600" dirty="0" smtClean="0"/>
              <a:t>Во многом в ответ на эту потребность был создан </a:t>
            </a:r>
            <a:r>
              <a:rPr lang="en-US" sz="1600" dirty="0" smtClean="0"/>
              <a:t>EGATIN</a:t>
            </a:r>
            <a:r>
              <a:rPr lang="ru-RU" sz="1600" dirty="0" smtClean="0"/>
              <a:t>. При </a:t>
            </a:r>
            <a:r>
              <a:rPr lang="ru-RU" sz="1600" dirty="0"/>
              <a:t>создании стандартов ЭГАТИН была проведена огромная </a:t>
            </a:r>
            <a:r>
              <a:rPr lang="ru-RU" sz="1600" dirty="0" smtClean="0"/>
              <a:t>работа по изучению параметров тренинга в различных институтах разных стран и выделению общих значимых параметров. </a:t>
            </a:r>
            <a:r>
              <a:rPr lang="ru-RU" sz="1600" dirty="0"/>
              <a:t>Это описано в статье  «</a:t>
            </a:r>
            <a:r>
              <a:rPr lang="ru-RU" sz="1600" dirty="0" err="1"/>
              <a:t>On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History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EGATIN» </a:t>
            </a:r>
            <a:r>
              <a:rPr lang="ru-RU" sz="1600" dirty="0" err="1"/>
              <a:t>Zoe</a:t>
            </a:r>
            <a:r>
              <a:rPr lang="ru-RU" sz="1600" dirty="0"/>
              <a:t> </a:t>
            </a:r>
            <a:r>
              <a:rPr lang="ru-RU" sz="1600" dirty="0" err="1" smtClean="0"/>
              <a:t>Voyatzaki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В результате создания ЭГАТИН власть Лондонского Института в отношении стандартов была децентрализована и перешла к коллегиальному  общеевропейскому органу. Создание ЭГАТИН было поддержано материнской структурой – Лондонским институтом, что способствовало развитию ЭГАТИН и группового анализа в мире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50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11604" y="297680"/>
            <a:ext cx="69423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CCC00"/>
                </a:solidFill>
              </a:rPr>
              <a:t>1. СТАНДАРТЫ</a:t>
            </a:r>
          </a:p>
          <a:p>
            <a:pPr lvl="0" algn="ctr"/>
            <a:r>
              <a:rPr lang="ru-RU" sz="2800" b="1" dirty="0" smtClean="0">
                <a:solidFill>
                  <a:srgbClr val="CCCC00"/>
                </a:solidFill>
              </a:rPr>
              <a:t>СВЯЗЬ С ПРОФЕССИОНАЛЬНОЙ ИДЕНТИЧНОСТЬЮ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1728415"/>
            <a:ext cx="93245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Одна из главных целей образования – формирование профессиональной идентичности группового аналитика. Понимание идентичности и способов ее формирования определяет  выбор стандартов.</a:t>
            </a:r>
          </a:p>
          <a:p>
            <a:endParaRPr lang="ru-RU" sz="800" dirty="0"/>
          </a:p>
          <a:p>
            <a:r>
              <a:rPr lang="ru-RU" sz="2000" b="1" dirty="0" smtClean="0"/>
              <a:t>Вызовы</a:t>
            </a:r>
          </a:p>
          <a:p>
            <a:endParaRPr lang="ru-RU" sz="800" dirty="0" smtClean="0"/>
          </a:p>
          <a:p>
            <a:r>
              <a:rPr lang="ru-RU" b="1" dirty="0" smtClean="0"/>
              <a:t>Понятие </a:t>
            </a:r>
            <a:r>
              <a:rPr lang="ru-RU" b="1" dirty="0"/>
              <a:t>групп-аналитическая идентичность сложно по своей природе и понимается по-разному разными </a:t>
            </a:r>
            <a:r>
              <a:rPr lang="ru-RU" b="1" dirty="0" smtClean="0"/>
              <a:t>специалистами и </a:t>
            </a:r>
            <a:r>
              <a:rPr lang="ru-RU" b="1" dirty="0"/>
              <a:t>в разных </a:t>
            </a:r>
            <a:r>
              <a:rPr lang="ru-RU" b="1" dirty="0" smtClean="0"/>
              <a:t>моделях группового анализа.</a:t>
            </a:r>
            <a:endParaRPr lang="ru-RU" b="1" dirty="0"/>
          </a:p>
          <a:p>
            <a:r>
              <a:rPr lang="ru-RU" sz="1400" i="1" dirty="0"/>
              <a:t>Тор </a:t>
            </a:r>
            <a:r>
              <a:rPr lang="ru-RU" sz="1400" i="1" dirty="0" err="1"/>
              <a:t>Кристиан</a:t>
            </a:r>
            <a:r>
              <a:rPr lang="ru-RU" sz="1400" i="1" dirty="0"/>
              <a:t> </a:t>
            </a:r>
            <a:r>
              <a:rPr lang="ru-RU" sz="1400" i="1" dirty="0" err="1"/>
              <a:t>Исланд</a:t>
            </a:r>
            <a:r>
              <a:rPr lang="ru-RU" sz="1400" i="1" dirty="0"/>
              <a:t> пишет: «Что такое групп-аналитическая идентичность? Существует групп-аналитическая идентичность? Существует одна  Г.А. идентичность, или есть много идентичностей? Что такое групп-анализ? Существует один групп-анализ или много? Все ли согласны с тем, что такое групповой анализ и что характеризует групп-аналитика? Может быть, мы все еще должны тщательно обсудить, что составляет основы группового анализа</a:t>
            </a:r>
            <a:r>
              <a:rPr lang="ru-RU" sz="1400" i="1" dirty="0" smtClean="0"/>
              <a:t>?»</a:t>
            </a:r>
          </a:p>
          <a:p>
            <a:r>
              <a:rPr lang="ru-RU" sz="1400" i="1" dirty="0" smtClean="0"/>
              <a:t>- Например, дискутируется проблема частоты сессий и степени регресса – глубина проработки или </a:t>
            </a:r>
            <a:r>
              <a:rPr lang="ru-RU" sz="1400" i="1" dirty="0" err="1" smtClean="0"/>
              <a:t>инфантилизация</a:t>
            </a:r>
            <a:r>
              <a:rPr lang="ru-RU" sz="1400" i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sz="2000" b="1" dirty="0"/>
              <a:t>Проблемы развития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Меняется жизнь. </a:t>
            </a:r>
            <a:r>
              <a:rPr lang="ru-RU" sz="1400" i="1" dirty="0" smtClean="0"/>
              <a:t>Например</a:t>
            </a:r>
            <a:r>
              <a:rPr lang="ru-RU" sz="1400" i="1" dirty="0"/>
              <a:t>, тренинг распространился – появился блочный формат обучения помимо еженедельных занятий в группе (несколько раз в неделю), соответствие которого вначале подвергалось сомнению, а сейчас общепризнано. Сейчас развиваются дистанционные формы коммуникации.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Р</a:t>
            </a:r>
            <a:r>
              <a:rPr lang="ru-RU" sz="1600" dirty="0" smtClean="0"/>
              <a:t>азвивается метод, появляются новые знания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Сопротивление новым формам обучения со стороны обучавшихся по-другому групповых аналитиков, которые могут воспринимать изменение тренинга как угрозу их профессиональной идентичности. </a:t>
            </a:r>
            <a:r>
              <a:rPr lang="ru-RU" sz="1400" i="1" dirty="0"/>
              <a:t>Например, пионеры учились с огромными затратами (изменили жизнь, в Лондон переехали)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92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11604" y="297680"/>
            <a:ext cx="69423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CCC00"/>
                </a:solidFill>
              </a:rPr>
              <a:t>2. СТАНДАРТЫ</a:t>
            </a:r>
          </a:p>
          <a:p>
            <a:pPr lvl="0" algn="ctr"/>
            <a:r>
              <a:rPr lang="ru-RU" sz="2800" b="1" dirty="0" smtClean="0">
                <a:solidFill>
                  <a:srgbClr val="CCCC00"/>
                </a:solidFill>
              </a:rPr>
              <a:t>СВЯЗЬ С ПРОФЕССИОНАЛЬНОЙ ИДЕНТИЧНОСТЬЮ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28415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228" y="1682675"/>
            <a:ext cx="90452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формирования профессиональной идентичности в любом подходе необходима идентификация с границами </a:t>
            </a:r>
            <a:r>
              <a:rPr lang="ru-RU" dirty="0" smtClean="0"/>
              <a:t>метода (определенными стандартами обучения), </a:t>
            </a:r>
            <a:r>
              <a:rPr lang="ru-RU" dirty="0"/>
              <a:t>осознание отличий этого метода от других</a:t>
            </a:r>
            <a:r>
              <a:rPr lang="ru-RU" dirty="0" smtClean="0"/>
              <a:t>.</a:t>
            </a:r>
          </a:p>
          <a:p>
            <a:endParaRPr lang="ru-RU" sz="800" dirty="0"/>
          </a:p>
          <a:p>
            <a:r>
              <a:rPr lang="ru-RU" sz="2000" dirty="0" smtClean="0">
                <a:solidFill>
                  <a:srgbClr val="CCCC00"/>
                </a:solidFill>
              </a:rPr>
              <a:t>Ситуация в России</a:t>
            </a:r>
          </a:p>
          <a:p>
            <a:r>
              <a:rPr lang="ru-RU" sz="1600" dirty="0" smtClean="0"/>
              <a:t>     Если </a:t>
            </a:r>
            <a:r>
              <a:rPr lang="ru-RU" sz="1600" dirty="0"/>
              <a:t>говорить о </a:t>
            </a:r>
            <a:r>
              <a:rPr lang="ru-RU" sz="1600" dirty="0">
                <a:solidFill>
                  <a:srgbClr val="CCCC00"/>
                </a:solidFill>
              </a:rPr>
              <a:t>психотерапевтической</a:t>
            </a:r>
            <a:r>
              <a:rPr lang="ru-RU" sz="1600" dirty="0"/>
              <a:t> групп-аналитической идентичности, то ее непросто выстраивать в наших российских условиях, поскольку  понятие психотерапия в отечественном здравоохранении </a:t>
            </a:r>
            <a:r>
              <a:rPr lang="ru-RU" sz="1600" dirty="0" smtClean="0"/>
              <a:t>(медицинский подход и  специальность) и </a:t>
            </a:r>
            <a:r>
              <a:rPr lang="ru-RU" sz="1600" dirty="0"/>
              <a:t>в мировом психотерапевтическом сообществе </a:t>
            </a:r>
            <a:r>
              <a:rPr lang="ru-RU" sz="1600" dirty="0" smtClean="0"/>
              <a:t>(психологический подход, отдельная специальность на базе психологического или медицинского образования ) не </a:t>
            </a:r>
            <a:r>
              <a:rPr lang="ru-RU" sz="1600" dirty="0"/>
              <a:t>совпадают</a:t>
            </a:r>
            <a:r>
              <a:rPr lang="ru-RU" sz="1600" dirty="0" smtClean="0"/>
              <a:t>. За одним словом «психотерапевт» лежит разная идентичность и обучение. Проблема дифференциации не только между различными психотерапевтическими (психологическими) подходами, но и между специальностями врача, психолога, психотерапевта. </a:t>
            </a:r>
          </a:p>
          <a:p>
            <a:r>
              <a:rPr lang="ru-RU" sz="1600" dirty="0" smtClean="0"/>
              <a:t>     С другой стороны – в силу отсутствия юридической регуляции психологической психотерапии встает задача дифференциации с границами парапсихологических методов.</a:t>
            </a:r>
          </a:p>
          <a:p>
            <a:r>
              <a:rPr lang="ru-RU" sz="1600" dirty="0" smtClean="0"/>
              <a:t>     Обращение к теме стандартов может объединять профессионалов (как это было в ЭГАТИН, ЕФПП), но также содержит риск превращения их в инструмент конкурентной борьбы, подменяющей </a:t>
            </a:r>
            <a:r>
              <a:rPr lang="ru-RU" sz="1600" dirty="0" err="1" smtClean="0"/>
              <a:t>предназаначение</a:t>
            </a:r>
            <a:r>
              <a:rPr lang="ru-RU" sz="1600" dirty="0" smtClean="0"/>
              <a:t> стандартов – служить качеству образования. </a:t>
            </a:r>
          </a:p>
          <a:p>
            <a:r>
              <a:rPr lang="ru-RU" sz="1600" dirty="0" smtClean="0"/>
              <a:t>   </a:t>
            </a:r>
          </a:p>
          <a:p>
            <a:endParaRPr lang="ru-RU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>
              <a:solidFill>
                <a:srgbClr val="CCCC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422" y="609329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    Важность </a:t>
            </a:r>
            <a:r>
              <a:rPr lang="ru-RU" sz="1600" b="1" dirty="0"/>
              <a:t>принадлежности к рамкам более широких организаций – ЭГАТИН, ЕФПП для идентификации с границами метода, заложенными в стандартах. </a:t>
            </a:r>
            <a:endParaRPr lang="ru-RU" sz="1600" b="1" dirty="0" smtClean="0"/>
          </a:p>
          <a:p>
            <a:r>
              <a:rPr lang="ru-RU" sz="1600" dirty="0" smtClean="0"/>
              <a:t>     Также </a:t>
            </a:r>
            <a:r>
              <a:rPr lang="ru-RU" sz="1600" dirty="0"/>
              <a:t>эти организации выполняют </a:t>
            </a:r>
            <a:r>
              <a:rPr lang="ru-RU" sz="1600" dirty="0" err="1"/>
              <a:t>контейнирующую</a:t>
            </a:r>
            <a:r>
              <a:rPr lang="ru-RU" sz="1600" dirty="0"/>
              <a:t> функцию. </a:t>
            </a:r>
          </a:p>
        </p:txBody>
      </p:sp>
    </p:spTree>
    <p:extLst>
      <p:ext uri="{BB962C8B-B14F-4D97-AF65-F5344CB8AC3E}">
        <p14:creationId xmlns:p14="http://schemas.microsoft.com/office/powerpoint/2010/main" val="407886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79712" y="142304"/>
            <a:ext cx="7164288" cy="3646735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/>
              </a:rPr>
              <a:t>БЛАГОДАРЮ</a:t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 за внимание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732240" y="1916832"/>
            <a:ext cx="2448272" cy="40324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66" y="-55836"/>
            <a:ext cx="3457151" cy="28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21328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65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162474"/>
          </a:xfrm>
        </p:spPr>
        <p:txBody>
          <a:bodyPr>
            <a:noAutofit/>
          </a:bodyPr>
          <a:lstStyle/>
          <a:p>
            <a:r>
              <a:rPr lang="ru-RU" sz="4400" dirty="0">
                <a:effectLst/>
              </a:rPr>
              <a:t>Стандарты обучения групповому анализу</a:t>
            </a:r>
            <a:br>
              <a:rPr lang="ru-RU" sz="4400" dirty="0">
                <a:effectLst/>
              </a:rPr>
            </a:br>
            <a:r>
              <a:rPr lang="ru-RU" sz="4400" dirty="0">
                <a:effectLst/>
              </a:rPr>
              <a:t> </a:t>
            </a:r>
            <a:br>
              <a:rPr lang="ru-RU" sz="4400" dirty="0">
                <a:effectLst/>
              </a:rPr>
            </a:br>
            <a:r>
              <a:rPr lang="ru-RU" sz="4400" dirty="0">
                <a:effectLst/>
              </a:rPr>
              <a:t>История создания</a:t>
            </a:r>
            <a:br>
              <a:rPr lang="ru-RU" sz="4400" dirty="0">
                <a:effectLst/>
              </a:rPr>
            </a:b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r>
              <a:rPr lang="ru-RU" sz="4400" dirty="0">
                <a:effectLst/>
              </a:rPr>
              <a:t>С</a:t>
            </a:r>
            <a:r>
              <a:rPr lang="ru-RU" sz="4400" dirty="0" smtClean="0">
                <a:effectLst/>
              </a:rPr>
              <a:t>вязь </a:t>
            </a:r>
            <a:r>
              <a:rPr lang="ru-RU" sz="4400" dirty="0">
                <a:effectLst/>
              </a:rPr>
              <a:t>с профессиональной идентичностью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888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732240" y="1916832"/>
            <a:ext cx="2448272" cy="40324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21328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293" y="1738764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r>
              <a:rPr lang="ru-RU" dirty="0" smtClean="0"/>
              <a:t>Тема </a:t>
            </a:r>
            <a:r>
              <a:rPr lang="ru-RU" dirty="0"/>
              <a:t>стандартов психотерапевтического образования вообще мало освещена в отечественной литературе. Описания стандартов групп-аналитического образования на русском языке мне не встречалось.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сайтах отечественных профессиональных сообществ, как правило, указано количество часов в образовательных программах и пояснение, что обучение ведется соответственно стандартам каких-либо авторитетных международных организаций (таких как </a:t>
            </a:r>
            <a:r>
              <a:rPr lang="en-US" dirty="0"/>
              <a:t>EGATIN</a:t>
            </a:r>
            <a:r>
              <a:rPr lang="ru-RU" dirty="0"/>
              <a:t>, </a:t>
            </a:r>
            <a:r>
              <a:rPr lang="en-US" dirty="0"/>
              <a:t>EFPP</a:t>
            </a:r>
            <a:r>
              <a:rPr lang="ru-RU" dirty="0"/>
              <a:t> или других). Информацию о том, что представляют собой сами стандарты, включающие помимо необходимого количества часов обучения много других параметров, можно изучить на сайтах этих международных организаций. Однако, на мой взгляд, нельзя сказать, что наше групп-аналитическое сообщество целостно знакомо с этой информацией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Когда мы учились, мы не знали этих стандартов и многое нарушалось. Хочется исправить ошибки «родительского групп-аналитического воспитания».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63888" y="482347"/>
            <a:ext cx="2250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dirty="0">
                <a:solidFill>
                  <a:srgbClr val="CCCC00"/>
                </a:solidFill>
              </a:rPr>
              <a:t>Введение</a:t>
            </a:r>
            <a:endParaRPr lang="ru-RU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7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21328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8690" y="214318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Понятие </a:t>
            </a:r>
            <a:r>
              <a:rPr lang="ru-RU" sz="2000" dirty="0"/>
              <a:t>стандарта (от английского </a:t>
            </a:r>
            <a:r>
              <a:rPr lang="ru-RU" sz="2000" dirty="0" err="1"/>
              <a:t>standart</a:t>
            </a:r>
            <a:r>
              <a:rPr lang="ru-RU" sz="2000" dirty="0"/>
              <a:t>) означает норму, образец, мерило. Стандарты образования в общем виде можно определить как систему норм и требований, определяющих структуру и обязательный минимум содержания программ образования, объем учебной нагрузки обучающихся, уровень подготовки выпускников, а также основные требования к обеспечению образовательного процесса.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При </a:t>
            </a:r>
            <a:r>
              <a:rPr lang="ru-RU" sz="2000" dirty="0"/>
              <a:t>определении качества любого образования возникает необходимость сравнения его со стандартом как эталоном. 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6346" y="1020529"/>
            <a:ext cx="3055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CCCC00"/>
                </a:solidFill>
              </a:rPr>
              <a:t>Определение</a:t>
            </a:r>
            <a:endParaRPr lang="ru-RU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39752" y="821854"/>
            <a:ext cx="6732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CCC00"/>
                </a:solidFill>
              </a:rPr>
              <a:t>Основные стандарты ЭГАТИН</a:t>
            </a:r>
            <a:endParaRPr lang="ru-RU" sz="3200" dirty="0">
              <a:solidFill>
                <a:srgbClr val="CCCC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550" y="198884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Стандарты  </a:t>
            </a:r>
            <a:r>
              <a:rPr lang="en-US" b="1" dirty="0" smtClean="0"/>
              <a:t>EGATIN </a:t>
            </a:r>
            <a:r>
              <a:rPr lang="ru-RU" b="1" dirty="0" smtClean="0"/>
              <a:t>регулируют </a:t>
            </a:r>
            <a:r>
              <a:rPr lang="ru-RU" b="1" dirty="0"/>
              <a:t>цели, философию и методологию, содержание обучения, определяют навыки, необходимые для практики группового анализа (понимание которых помогает формированию групп-аналитической идентичности, а также делает прозрачной процедуру оценки обучающихся), структуру обучения, количество часов, требования к организационной структуре учебного заведения и процедурам для обеспечения тренинга и поддержания стандартов.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585" y="4293096"/>
            <a:ext cx="907841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CCC00"/>
                </a:solidFill>
              </a:rPr>
              <a:t>Пункт </a:t>
            </a:r>
            <a:r>
              <a:rPr lang="ru-RU" b="1" dirty="0" smtClean="0">
                <a:solidFill>
                  <a:srgbClr val="CCCC00"/>
                </a:solidFill>
              </a:rPr>
              <a:t>1</a:t>
            </a:r>
            <a:r>
              <a:rPr lang="ru-RU" dirty="0">
                <a:solidFill>
                  <a:srgbClr val="CCCC00"/>
                </a:solidFill>
              </a:rPr>
              <a:t/>
            </a:r>
            <a:br>
              <a:rPr lang="ru-RU" dirty="0">
                <a:solidFill>
                  <a:srgbClr val="CCCC00"/>
                </a:solidFill>
              </a:rPr>
            </a:br>
            <a:r>
              <a:rPr lang="ru-RU" b="1" u="sng" dirty="0">
                <a:solidFill>
                  <a:srgbClr val="CCCC00"/>
                </a:solidFill>
              </a:rPr>
              <a:t>Основные общие цели для тренинговых организаций</a:t>
            </a:r>
            <a:r>
              <a:rPr lang="ru-RU" dirty="0">
                <a:solidFill>
                  <a:srgbClr val="CCCC00"/>
                </a:solidFill>
              </a:rPr>
              <a:t>:</a:t>
            </a:r>
            <a:br>
              <a:rPr lang="ru-RU" dirty="0">
                <a:solidFill>
                  <a:srgbClr val="CCCC00"/>
                </a:solidFill>
              </a:rPr>
            </a:br>
            <a:r>
              <a:rPr lang="ru-RU" sz="1600" dirty="0"/>
              <a:t>1.1: Изучение, обучение и продвижение групп-аналитической теории и метода (изложенных и разработанных Фуксом и его последователями) и исследования, как в клинической, так и в прикладных областях.</a:t>
            </a:r>
            <a:br>
              <a:rPr lang="ru-RU" sz="1600" dirty="0"/>
            </a:br>
            <a:r>
              <a:rPr lang="ru-RU" sz="1600" dirty="0"/>
              <a:t>1.2: Приобретение групп-аналитического отношения и профессиональной групп-аналитической идентичности.</a:t>
            </a:r>
            <a:br>
              <a:rPr lang="ru-RU" sz="1600" dirty="0"/>
            </a:br>
            <a:r>
              <a:rPr lang="ru-RU" sz="1600" dirty="0"/>
              <a:t>1.3: Поддержание высоких стандартов профессиональной практики и этического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21701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88840"/>
            <a:ext cx="87259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CCC00"/>
                </a:solidFill>
              </a:rPr>
              <a:t>Пункт </a:t>
            </a:r>
            <a:r>
              <a:rPr lang="ru-RU" b="1" dirty="0" smtClean="0">
                <a:solidFill>
                  <a:srgbClr val="CCCC00"/>
                </a:solidFill>
              </a:rPr>
              <a:t>2</a:t>
            </a:r>
            <a:r>
              <a:rPr lang="ru-RU" b="1" dirty="0">
                <a:solidFill>
                  <a:srgbClr val="CCCC00"/>
                </a:solidFill>
              </a:rPr>
              <a:t/>
            </a:r>
            <a:br>
              <a:rPr lang="ru-RU" b="1" dirty="0">
                <a:solidFill>
                  <a:srgbClr val="CCCC00"/>
                </a:solidFill>
              </a:rPr>
            </a:br>
            <a:r>
              <a:rPr lang="ru-RU" b="1" u="sng" dirty="0">
                <a:solidFill>
                  <a:srgbClr val="CCCC00"/>
                </a:solidFill>
              </a:rPr>
              <a:t>Основные базовые предположения и философия, лежащие в основе групп-аналитического </a:t>
            </a:r>
            <a:r>
              <a:rPr lang="ru-RU" b="1" u="sng" dirty="0" smtClean="0">
                <a:solidFill>
                  <a:srgbClr val="CCCC00"/>
                </a:solidFill>
              </a:rPr>
              <a:t>обучения</a:t>
            </a:r>
            <a:endParaRPr lang="en-US" b="1" u="sng" dirty="0" smtClean="0">
              <a:solidFill>
                <a:srgbClr val="CCCC00"/>
              </a:solidFill>
            </a:endParaRPr>
          </a:p>
          <a:p>
            <a:endParaRPr lang="ru-RU" dirty="0"/>
          </a:p>
          <a:p>
            <a:r>
              <a:rPr lang="ru-RU" dirty="0"/>
              <a:t>2.1: Акцент на коммуникации и социальной природе человека и определяющих чертах социокультурной среды (социальные корни).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2.2: Предположение о приоритете матрицы отношений (индивид определяется в  отношении к группе) (</a:t>
            </a:r>
            <a:r>
              <a:rPr lang="ru-RU" dirty="0" err="1"/>
              <a:t>гештальт</a:t>
            </a:r>
            <a:r>
              <a:rPr lang="ru-RU" dirty="0"/>
              <a:t> корни).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2.3: Предположение о личном и коллективном (социальном) бессознательном (психоаналитические корни).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2.4: Предположение об открытых системах (личности, группах, организациях) в динамическом равновесии, постоянно адаптирующихся (корни теории систем).</a:t>
            </a:r>
          </a:p>
        </p:txBody>
      </p:sp>
    </p:spTree>
    <p:extLst>
      <p:ext uri="{BB962C8B-B14F-4D97-AF65-F5344CB8AC3E}">
        <p14:creationId xmlns:p14="http://schemas.microsoft.com/office/powerpoint/2010/main" val="204874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34339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История и развитие; место в области групповой терапии; взаимосвязь с другими теориями.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Основные понятия: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сеть, матрица (динамическая и базовая), коммуникация, перевод, отзеркаливание, резонанс, расположение (локация), поляризация, перенос, контрперенос, проективная идентификация и другие проективные процессы, трансперсональные процессы, тревога и защита, сопротивление, творческие и разрушительные процессы и работа с ними.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Основные понятия, определяющие метод: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Сеттинг, границы группы, ведущий как динамический администратор / контейнер / переводчик коммуникаций, терапевтическое действие группового анализа (терапия группой), отбор, композиция группы, этапы развития, показания, группы в специализированном </a:t>
            </a:r>
            <a:r>
              <a:rPr lang="ru-RU" sz="1600" dirty="0" err="1"/>
              <a:t>сеттинге</a:t>
            </a:r>
            <a:r>
              <a:rPr lang="ru-RU" sz="1600" dirty="0"/>
              <a:t> со специфическими группами, прикладной групповой анализ, средние и большие группы, организации.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Другие релевантные теории.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Психоаналитические теории; социологические теории (особенно фигуративная социология </a:t>
            </a:r>
            <a:r>
              <a:rPr lang="ru-RU" sz="1600" dirty="0" err="1"/>
              <a:t>Норберта</a:t>
            </a:r>
            <a:r>
              <a:rPr lang="ru-RU" sz="1600" dirty="0"/>
              <a:t> </a:t>
            </a:r>
            <a:r>
              <a:rPr lang="ru-RU" sz="1600" dirty="0" err="1"/>
              <a:t>Элиаса</a:t>
            </a:r>
            <a:r>
              <a:rPr lang="ru-RU" sz="1600" dirty="0"/>
              <a:t>); </a:t>
            </a:r>
            <a:r>
              <a:rPr lang="ru-RU" sz="1600" dirty="0" err="1"/>
              <a:t>гештальт</a:t>
            </a:r>
            <a:r>
              <a:rPr lang="ru-RU" sz="1600" dirty="0"/>
              <a:t>-психология (фигура / фон, целое как отличное от суммы частей); феноменология; теории систем и  коммуникации; </a:t>
            </a:r>
            <a:r>
              <a:rPr lang="en-US" sz="1600" dirty="0"/>
              <a:t>lifespan</a:t>
            </a:r>
            <a:r>
              <a:rPr lang="ru-RU" sz="1600" dirty="0"/>
              <a:t> и психология развития.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875888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CCCC00"/>
                </a:solidFill>
              </a:rPr>
              <a:t>Пункт 3 </a:t>
            </a:r>
          </a:p>
          <a:p>
            <a:pPr lvl="0"/>
            <a:r>
              <a:rPr lang="ru-RU" b="1" dirty="0">
                <a:solidFill>
                  <a:srgbClr val="CCCC00"/>
                </a:solidFill>
              </a:rPr>
              <a:t> </a:t>
            </a:r>
            <a:r>
              <a:rPr lang="ru-RU" b="1" u="sng" dirty="0">
                <a:solidFill>
                  <a:srgbClr val="CCCC00"/>
                </a:solidFill>
              </a:rPr>
              <a:t>Основные теории и понятия в групповом анализе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66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3433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89959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CCCC00"/>
                </a:solidFill>
              </a:rPr>
              <a:t>Пункт </a:t>
            </a:r>
            <a:r>
              <a:rPr lang="ru-RU" b="1" dirty="0" smtClean="0">
                <a:solidFill>
                  <a:srgbClr val="CCCC00"/>
                </a:solidFill>
              </a:rPr>
              <a:t>4</a:t>
            </a:r>
            <a:endParaRPr lang="ru-RU" b="1" dirty="0">
              <a:solidFill>
                <a:srgbClr val="CCCC00"/>
              </a:solidFill>
            </a:endParaRPr>
          </a:p>
          <a:p>
            <a:r>
              <a:rPr lang="ru-RU" sz="1600" b="1" u="sng" dirty="0" smtClean="0">
                <a:solidFill>
                  <a:srgbClr val="CCCC00"/>
                </a:solidFill>
              </a:rPr>
              <a:t>Основные </a:t>
            </a:r>
            <a:r>
              <a:rPr lang="ru-RU" sz="1600" b="1" u="sng" dirty="0">
                <a:solidFill>
                  <a:srgbClr val="CCCC00"/>
                </a:solidFill>
              </a:rPr>
              <a:t>навыки, необходимые для практики группового </a:t>
            </a:r>
            <a:r>
              <a:rPr lang="ru-RU" sz="1600" b="1" u="sng" dirty="0" smtClean="0">
                <a:solidFill>
                  <a:srgbClr val="CCCC00"/>
                </a:solidFill>
              </a:rPr>
              <a:t>анализа</a:t>
            </a:r>
          </a:p>
          <a:p>
            <a:endParaRPr lang="ru-RU" sz="800" b="1" u="sng" dirty="0">
              <a:solidFill>
                <a:srgbClr val="CCCC00"/>
              </a:solidFill>
            </a:endParaRPr>
          </a:p>
          <a:p>
            <a:r>
              <a:rPr lang="ru-RU" sz="1400" b="1" dirty="0">
                <a:solidFill>
                  <a:srgbClr val="CCCC00"/>
                </a:solidFill>
              </a:rPr>
              <a:t>Развитие групп-аналитического отношения.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Способность формировать и поддерживать отношения, основанные на заботе и уважении к другим; соблюдать условия заключенного терапевтического контракта (цели, конфиденциальность); избегать использования пациентов для удовлетворения потребностей или облегчения тревоги.</a:t>
            </a:r>
          </a:p>
          <a:p>
            <a:pPr lvl="0"/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67022" y="1992798"/>
            <a:ext cx="92780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/>
              <a:t>Соответствующие </a:t>
            </a:r>
            <a:r>
              <a:rPr lang="ru-RU" sz="1400" i="1" dirty="0"/>
              <a:t>личные качества</a:t>
            </a:r>
            <a:r>
              <a:rPr lang="ru-RU" sz="1400" dirty="0"/>
              <a:t>: </a:t>
            </a:r>
            <a:r>
              <a:rPr lang="ru-RU" sz="1400" dirty="0" err="1"/>
              <a:t>эмпатия</a:t>
            </a:r>
            <a:r>
              <a:rPr lang="ru-RU" sz="1400" dirty="0"/>
              <a:t>, самосознание, устойчивость эго, надежность и этическое поведение. Другие соответствующие личные качества: энергия и дух, юмор, решение проблем, историческая память, интеллект</a:t>
            </a:r>
            <a:r>
              <a:rPr lang="ru-RU" sz="1400" dirty="0" smtClean="0"/>
              <a:t>.</a:t>
            </a:r>
          </a:p>
          <a:p>
            <a:r>
              <a:rPr lang="ru-RU" sz="1400" b="1" dirty="0">
                <a:solidFill>
                  <a:srgbClr val="CCCC00"/>
                </a:solidFill>
              </a:rPr>
              <a:t>Динамическое администрирование/ руководящая функция.</a:t>
            </a:r>
            <a:br>
              <a:rPr lang="ru-RU" sz="1400" b="1" dirty="0">
                <a:solidFill>
                  <a:srgbClr val="CCCC00"/>
                </a:solidFill>
              </a:rPr>
            </a:br>
            <a:r>
              <a:rPr lang="ru-RU" sz="1400" dirty="0"/>
              <a:t>Способность устанавливать и поддерживать границы (рамки группы); занимать наделенную властью позицию терапевта; организовать сеттинг и поддерживать его, заключать терапевтические контракты и поддерживать связь между организациями и соответствующими внешними сетями</a:t>
            </a:r>
            <a:r>
              <a:rPr lang="ru-RU" sz="1400" dirty="0" smtClean="0"/>
              <a:t>.</a:t>
            </a:r>
          </a:p>
          <a:p>
            <a:r>
              <a:rPr lang="ru-RU" sz="1400" b="1" dirty="0">
                <a:solidFill>
                  <a:srgbClr val="CCCC00"/>
                </a:solidFill>
              </a:rPr>
              <a:t>Функция холдинга и контейнирования.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dirty="0"/>
              <a:t>Способность выносить тревогу, фрустрацию и аффекты (собственные и спроецированные); работать с </a:t>
            </a:r>
            <a:r>
              <a:rPr lang="ru-RU" sz="1400" dirty="0" err="1"/>
              <a:t>контрпереносом</a:t>
            </a:r>
            <a:r>
              <a:rPr lang="ru-RU" sz="1400" dirty="0"/>
              <a:t> для терапевтического эффекта; придерживаться  аналитической техники</a:t>
            </a:r>
            <a:r>
              <a:rPr lang="ru-RU" sz="1400" dirty="0" smtClean="0"/>
              <a:t>.</a:t>
            </a:r>
          </a:p>
          <a:p>
            <a:r>
              <a:rPr lang="ru-RU" sz="1400" b="1" dirty="0">
                <a:solidFill>
                  <a:srgbClr val="CCCC00"/>
                </a:solidFill>
              </a:rPr>
              <a:t>Функция анализа и перевода.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dirty="0"/>
              <a:t>Высокое развитие навыков наблюдения и способности к рефлексии</a:t>
            </a:r>
            <a:r>
              <a:rPr lang="ru-RU" sz="1400" dirty="0" smtClean="0"/>
              <a:t>.</a:t>
            </a:r>
          </a:p>
          <a:p>
            <a:r>
              <a:rPr lang="ru-RU" sz="1400" b="1" dirty="0">
                <a:solidFill>
                  <a:srgbClr val="CCCC00"/>
                </a:solidFill>
              </a:rPr>
              <a:t>Развитие динамичной мобильной точки зрения: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300" dirty="0"/>
              <a:t>(а) перемещение между участием в процессе (идентификацией) и рефлексией и наблюдением,</a:t>
            </a:r>
            <a:br>
              <a:rPr lang="ru-RU" sz="1300" dirty="0"/>
            </a:br>
            <a:r>
              <a:rPr lang="ru-RU" sz="1300" dirty="0"/>
              <a:t>(б) связывание различных уровней коммуникации (перевод) - сознательного и бессознательного, вербального и невербального,</a:t>
            </a:r>
            <a:br>
              <a:rPr lang="ru-RU" sz="1300" dirty="0"/>
            </a:br>
            <a:r>
              <a:rPr lang="ru-RU" sz="1300" dirty="0"/>
              <a:t>(с) установление связей между группой, подгруппами и индивидуумами</a:t>
            </a:r>
            <a:br>
              <a:rPr lang="ru-RU" sz="1300" dirty="0"/>
            </a:br>
            <a:r>
              <a:rPr lang="ru-RU" sz="1300" dirty="0"/>
              <a:t>(d) связывание структуры, процесса и содержания,</a:t>
            </a:r>
            <a:br>
              <a:rPr lang="ru-RU" sz="1300" dirty="0"/>
            </a:br>
            <a:r>
              <a:rPr lang="ru-RU" sz="1300" dirty="0"/>
              <a:t>(е) перемещение между различными уровнями переноса - текущим, переноса, проекций и </a:t>
            </a:r>
            <a:r>
              <a:rPr lang="ru-RU" sz="1300" dirty="0" err="1"/>
              <a:t>премордиальным</a:t>
            </a:r>
            <a:r>
              <a:rPr lang="ru-RU" sz="1300" dirty="0"/>
              <a:t> уровнями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400" dirty="0" smtClean="0"/>
              <a:t>Локализация </a:t>
            </a:r>
            <a:r>
              <a:rPr lang="ru-RU" sz="1400" dirty="0"/>
              <a:t>смысла в контексте</a:t>
            </a:r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Способность </a:t>
            </a:r>
            <a:r>
              <a:rPr lang="ru-RU" sz="1400" dirty="0" err="1"/>
              <a:t>фасилитировать</a:t>
            </a:r>
            <a:r>
              <a:rPr lang="ru-RU" sz="1400" dirty="0"/>
              <a:t> групповой процесс, выстраивать терапевтическую культуру и передавать терапевтическую функцию от ведущего группе.</a:t>
            </a:r>
          </a:p>
          <a:p>
            <a:r>
              <a:rPr lang="ru-RU" sz="1400" dirty="0"/>
              <a:t> Навыки и стратегии вмешательства для работы с блоками коммуникации  и деструктивными процессами в группах</a:t>
            </a:r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Способность принимать терапевтические решения, основанные на учете потребностей группы на языке группы</a:t>
            </a:r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Выработка творческого подхода и личного стиля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7081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к 2\АННА\DISSER &amp; PSYCHOLOGY_9.12.2010\PSYCHOLOGY\Г А\МИГГ\МИГА\Картинки МИГА\бланки МИГА\ЛОГО МИГ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835"/>
            <a:ext cx="2174458" cy="17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8685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3433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07876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CCCC00"/>
                </a:solidFill>
              </a:rPr>
              <a:t>Пункт 5</a:t>
            </a:r>
          </a:p>
          <a:p>
            <a:r>
              <a:rPr lang="ru-RU" sz="1600" b="1" u="sng" dirty="0">
                <a:solidFill>
                  <a:srgbClr val="CCCC00"/>
                </a:solidFill>
              </a:rPr>
              <a:t>Структура обучения и </a:t>
            </a:r>
            <a:r>
              <a:rPr lang="ru-RU" sz="1600" b="1" u="sng" dirty="0" smtClean="0">
                <a:solidFill>
                  <a:srgbClr val="CCCC00"/>
                </a:solidFill>
              </a:rPr>
              <a:t>требования</a:t>
            </a:r>
            <a:endParaRPr lang="ru-RU" sz="1600" dirty="0">
              <a:solidFill>
                <a:srgbClr val="CCCC00"/>
              </a:solidFill>
            </a:endParaRPr>
          </a:p>
          <a:p>
            <a:endParaRPr lang="ru-RU" sz="800" b="1" u="sng" dirty="0">
              <a:solidFill>
                <a:srgbClr val="CCCC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-1" y="2060848"/>
            <a:ext cx="927865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/>
              <a:t>5.3: Слушатели должны иметь разных тренеров для терапии и супервизии.</a:t>
            </a:r>
          </a:p>
          <a:p>
            <a:r>
              <a:rPr lang="ru-RU" sz="1300" dirty="0" smtClean="0"/>
              <a:t>5.4: В случае если терапевты также преподают, это должно быть ограничено таким образом, чтобы в полной мере учитывать необходимость защиты терапевтических границ.</a:t>
            </a:r>
          </a:p>
          <a:p>
            <a:r>
              <a:rPr lang="ru-RU" sz="1300" dirty="0" smtClean="0"/>
              <a:t>5.5: Опыт средней или большой группы является неотъемлемым для подготовки.</a:t>
            </a:r>
          </a:p>
          <a:p>
            <a:r>
              <a:rPr lang="ru-RU" sz="1300" dirty="0" smtClean="0"/>
              <a:t>5.6: Терапия может проходить в смешанной (пациенты и студенты) или только студенческой группе.</a:t>
            </a:r>
          </a:p>
          <a:p>
            <a:r>
              <a:rPr lang="ru-RU" sz="1300" dirty="0" smtClean="0"/>
              <a:t>5.7: Терапия должна проходить исключительно в группе, по крайней мере, в значительной части групп-аналитического обучения.</a:t>
            </a:r>
          </a:p>
          <a:p>
            <a:r>
              <a:rPr lang="ru-RU" sz="1300" dirty="0" smtClean="0"/>
              <a:t>5.8: Слушатели проводят еженедельную группу длительностью не менее двух лет. Эта группа должна проводиться с минимальной частотой одна сессия (90 минут) в неделю.</a:t>
            </a:r>
          </a:p>
          <a:p>
            <a:r>
              <a:rPr lang="ru-RU" sz="1300" dirty="0" smtClean="0"/>
              <a:t>5.9: Презентация клинической работы, теоретической информированности, является неотъемлемым требованием для завершения обучения.</a:t>
            </a:r>
          </a:p>
          <a:p>
            <a:r>
              <a:rPr lang="ru-RU" sz="1300" dirty="0" smtClean="0"/>
              <a:t>5.10: Слушатели должны набрать по крайней мере 240 часов (160 х 90 минутных сессий) личной групп-аналитической терапии в малой терапевтической группе. Кроме того, сессии в большой / средней группе могут внести вклад в общий групповой терапевтический опыт. При блочной форме обучения  должна быть минимальная частота - 5 блоков в год.</a:t>
            </a:r>
          </a:p>
          <a:p>
            <a:r>
              <a:rPr lang="ru-RU" sz="1300" dirty="0" smtClean="0"/>
              <a:t>5.11: Слушатели обязаны участвовать в процессе супервизии, по крайней мере 120 часов во время обучения, что должно распространяться на период создания и ведения ими двухлетней учебной группы. Супервизия должна проводиться в группах не более 4-6 студентов при средней частоте не менее раз в две недели. В моделях блочного обучения, могут привлекаться утвержденные местные супервизоры и может использоваться коллегиальная супервизия </a:t>
            </a:r>
            <a:r>
              <a:rPr lang="ru-RU" sz="1300" i="1" dirty="0" smtClean="0"/>
              <a:t>(прим. пер. супервизия среди равных, </a:t>
            </a:r>
            <a:r>
              <a:rPr lang="ru-RU" sz="1300" i="1" dirty="0" err="1" smtClean="0"/>
              <a:t>интервизия</a:t>
            </a:r>
            <a:r>
              <a:rPr lang="ru-RU" sz="1300" i="1" dirty="0" smtClean="0"/>
              <a:t>).</a:t>
            </a:r>
            <a:endParaRPr lang="ru-RU" sz="1300" dirty="0" smtClean="0"/>
          </a:p>
          <a:p>
            <a:r>
              <a:rPr lang="ru-RU" sz="1300" dirty="0" smtClean="0"/>
              <a:t>5.12: Слушатели должны пройти как минимум 160 часов теоретических семинаров, охватывающих учебный план, изложенный в пункте 3.</a:t>
            </a:r>
          </a:p>
          <a:p>
            <a:r>
              <a:rPr lang="ru-RU" sz="1300" dirty="0" smtClean="0"/>
              <a:t>5.13: Минимальный срок длительности учебных программ должен быть не менее 3х лет (</a:t>
            </a:r>
            <a:r>
              <a:rPr lang="en-US" sz="1300" dirty="0" smtClean="0"/>
              <a:t>post</a:t>
            </a:r>
            <a:r>
              <a:rPr lang="ru-RU" sz="1300" dirty="0" smtClean="0"/>
              <a:t>-</a:t>
            </a:r>
            <a:r>
              <a:rPr lang="en-US" sz="1300" dirty="0" smtClean="0"/>
              <a:t>introductory</a:t>
            </a:r>
            <a:r>
              <a:rPr lang="ru-RU" sz="1300" dirty="0" smtClean="0"/>
              <a:t>), в течение которого необходимое минимальное количество часов терапии, теоретических семинаров и супервизии имеют место одновременно. Часть часов  терапии, супервизии или теории может иметь место до или после этого трехлетнего периода.</a:t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687953"/>
            <a:ext cx="672834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prstClr val="white"/>
                </a:solidFill>
              </a:rPr>
              <a:t>5.1: Обучение лучше всего достигается в структуре, состоящей из трех частей: личной терапии в группе, теоретических семинаров и </a:t>
            </a:r>
            <a:r>
              <a:rPr lang="ru-RU" sz="1300" dirty="0" err="1">
                <a:solidFill>
                  <a:prstClr val="white"/>
                </a:solidFill>
              </a:rPr>
              <a:t>супервизируемой</a:t>
            </a:r>
            <a:r>
              <a:rPr lang="ru-RU" sz="1300" dirty="0">
                <a:solidFill>
                  <a:prstClr val="white"/>
                </a:solidFill>
              </a:rPr>
              <a:t> практики, которые могут иметь место в непрерывной или блочной структуре или их комбинации</a:t>
            </a:r>
            <a:r>
              <a:rPr lang="ru-RU" sz="1300" dirty="0" smtClean="0">
                <a:solidFill>
                  <a:prstClr val="white"/>
                </a:solidFill>
              </a:rPr>
              <a:t>.</a:t>
            </a:r>
            <a:r>
              <a:rPr lang="ru-RU" sz="1300" dirty="0"/>
              <a:t> </a:t>
            </a:r>
            <a:endParaRPr lang="ru-RU" sz="1300" dirty="0" smtClean="0"/>
          </a:p>
          <a:p>
            <a:r>
              <a:rPr lang="ru-RU" sz="1300" dirty="0" smtClean="0"/>
              <a:t>5.2</a:t>
            </a:r>
            <a:r>
              <a:rPr lang="ru-RU" sz="1300" dirty="0"/>
              <a:t>: Терапия, теоретические семинары и супервизия практики должны перекрываться по крайней мере на минимальный срок в течение квалификационного обучения, с возможностью продолжения терапии, теоретических семинаров или супервизии до или после этого минимального периода обучения.</a:t>
            </a:r>
          </a:p>
          <a:p>
            <a:pPr lvl="0"/>
            <a:endParaRPr lang="ru-RU" sz="1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4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4421</TotalTime>
  <Words>1435</Words>
  <Application>Microsoft Office PowerPoint</Application>
  <PresentationFormat>Экран (4:3)</PresentationFormat>
  <Paragraphs>156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Презентация PowerPoint</vt:lpstr>
      <vt:lpstr>Стандарты обучения групповому анализу   История создания  Связь с профессиональной идентичностью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делегатов ЕФПП в Берлине Июнь, 2015</dc:title>
  <dc:creator>sony</dc:creator>
  <cp:lastModifiedBy>sony</cp:lastModifiedBy>
  <cp:revision>297</cp:revision>
  <dcterms:created xsi:type="dcterms:W3CDTF">2015-07-13T10:21:02Z</dcterms:created>
  <dcterms:modified xsi:type="dcterms:W3CDTF">2016-11-25T09:30:30Z</dcterms:modified>
</cp:coreProperties>
</file>