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1"/>
  </p:notesMasterIdLst>
  <p:sldIdLst>
    <p:sldId id="257" r:id="rId2"/>
    <p:sldId id="260" r:id="rId3"/>
    <p:sldId id="259" r:id="rId4"/>
    <p:sldId id="261" r:id="rId5"/>
    <p:sldId id="262" r:id="rId6"/>
    <p:sldId id="263" r:id="rId7"/>
    <p:sldId id="265" r:id="rId8"/>
    <p:sldId id="267" r:id="rId9"/>
    <p:sldId id="266" r:id="rId10"/>
    <p:sldId id="269" r:id="rId11"/>
    <p:sldId id="270" r:id="rId12"/>
    <p:sldId id="271" r:id="rId13"/>
    <p:sldId id="272" r:id="rId14"/>
    <p:sldId id="273" r:id="rId15"/>
    <p:sldId id="274" r:id="rId16"/>
    <p:sldId id="275" r:id="rId17"/>
    <p:sldId id="276" r:id="rId18"/>
    <p:sldId id="277" r:id="rId19"/>
    <p:sldId id="278"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92" autoAdjust="0"/>
  </p:normalViewPr>
  <p:slideViewPr>
    <p:cSldViewPr>
      <p:cViewPr varScale="1">
        <p:scale>
          <a:sx n="80" d="100"/>
          <a:sy n="80" d="100"/>
        </p:scale>
        <p:origin x="-1435"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ED61CD-74B6-4630-9599-0D5C6729B014}" type="datetimeFigureOut">
              <a:rPr lang="ru-RU" smtClean="0"/>
              <a:t>09.09.2017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644D96-CAA2-4FAE-BF84-7520C3A915D1}" type="slidenum">
              <a:rPr lang="ru-RU" smtClean="0"/>
              <a:t>‹#›</a:t>
            </a:fld>
            <a:endParaRPr lang="ru-RU"/>
          </a:p>
        </p:txBody>
      </p:sp>
    </p:spTree>
    <p:extLst>
      <p:ext uri="{BB962C8B-B14F-4D97-AF65-F5344CB8AC3E}">
        <p14:creationId xmlns:p14="http://schemas.microsoft.com/office/powerpoint/2010/main" val="4050193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5450B8A-0CB4-4671-87AB-5DAE2DCEC43D}" type="slidenum">
              <a:rPr lang="ru-RU" smtClean="0"/>
              <a:t>2</a:t>
            </a:fld>
            <a:endParaRPr lang="ru-RU"/>
          </a:p>
        </p:txBody>
      </p:sp>
    </p:spTree>
    <p:extLst>
      <p:ext uri="{BB962C8B-B14F-4D97-AF65-F5344CB8AC3E}">
        <p14:creationId xmlns:p14="http://schemas.microsoft.com/office/powerpoint/2010/main" val="670062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5450B8A-0CB4-4671-87AB-5DAE2DCEC43D}" type="slidenum">
              <a:rPr lang="ru-RU" smtClean="0"/>
              <a:t>11</a:t>
            </a:fld>
            <a:endParaRPr lang="ru-RU"/>
          </a:p>
        </p:txBody>
      </p:sp>
    </p:spTree>
    <p:extLst>
      <p:ext uri="{BB962C8B-B14F-4D97-AF65-F5344CB8AC3E}">
        <p14:creationId xmlns:p14="http://schemas.microsoft.com/office/powerpoint/2010/main" val="670062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5450B8A-0CB4-4671-87AB-5DAE2DCEC43D}" type="slidenum">
              <a:rPr lang="ru-RU" smtClean="0"/>
              <a:t>12</a:t>
            </a:fld>
            <a:endParaRPr lang="ru-RU"/>
          </a:p>
        </p:txBody>
      </p:sp>
    </p:spTree>
    <p:extLst>
      <p:ext uri="{BB962C8B-B14F-4D97-AF65-F5344CB8AC3E}">
        <p14:creationId xmlns:p14="http://schemas.microsoft.com/office/powerpoint/2010/main" val="670062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5450B8A-0CB4-4671-87AB-5DAE2DCEC43D}" type="slidenum">
              <a:rPr lang="ru-RU" smtClean="0"/>
              <a:t>13</a:t>
            </a:fld>
            <a:endParaRPr lang="ru-RU"/>
          </a:p>
        </p:txBody>
      </p:sp>
    </p:spTree>
    <p:extLst>
      <p:ext uri="{BB962C8B-B14F-4D97-AF65-F5344CB8AC3E}">
        <p14:creationId xmlns:p14="http://schemas.microsoft.com/office/powerpoint/2010/main" val="670062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5450B8A-0CB4-4671-87AB-5DAE2DCEC43D}" type="slidenum">
              <a:rPr lang="ru-RU" smtClean="0"/>
              <a:t>14</a:t>
            </a:fld>
            <a:endParaRPr lang="ru-RU"/>
          </a:p>
        </p:txBody>
      </p:sp>
    </p:spTree>
    <p:extLst>
      <p:ext uri="{BB962C8B-B14F-4D97-AF65-F5344CB8AC3E}">
        <p14:creationId xmlns:p14="http://schemas.microsoft.com/office/powerpoint/2010/main" val="670062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5450B8A-0CB4-4671-87AB-5DAE2DCEC43D}" type="slidenum">
              <a:rPr lang="ru-RU" smtClean="0"/>
              <a:t>15</a:t>
            </a:fld>
            <a:endParaRPr lang="ru-RU"/>
          </a:p>
        </p:txBody>
      </p:sp>
    </p:spTree>
    <p:extLst>
      <p:ext uri="{BB962C8B-B14F-4D97-AF65-F5344CB8AC3E}">
        <p14:creationId xmlns:p14="http://schemas.microsoft.com/office/powerpoint/2010/main" val="670062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5450B8A-0CB4-4671-87AB-5DAE2DCEC43D}" type="slidenum">
              <a:rPr lang="ru-RU" smtClean="0"/>
              <a:t>16</a:t>
            </a:fld>
            <a:endParaRPr lang="ru-RU"/>
          </a:p>
        </p:txBody>
      </p:sp>
    </p:spTree>
    <p:extLst>
      <p:ext uri="{BB962C8B-B14F-4D97-AF65-F5344CB8AC3E}">
        <p14:creationId xmlns:p14="http://schemas.microsoft.com/office/powerpoint/2010/main" val="670062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5450B8A-0CB4-4671-87AB-5DAE2DCEC43D}" type="slidenum">
              <a:rPr lang="ru-RU" smtClean="0"/>
              <a:t>17</a:t>
            </a:fld>
            <a:endParaRPr lang="ru-RU"/>
          </a:p>
        </p:txBody>
      </p:sp>
    </p:spTree>
    <p:extLst>
      <p:ext uri="{BB962C8B-B14F-4D97-AF65-F5344CB8AC3E}">
        <p14:creationId xmlns:p14="http://schemas.microsoft.com/office/powerpoint/2010/main" val="670062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5450B8A-0CB4-4671-87AB-5DAE2DCEC43D}" type="slidenum">
              <a:rPr lang="ru-RU" smtClean="0"/>
              <a:t>19</a:t>
            </a:fld>
            <a:endParaRPr lang="ru-RU"/>
          </a:p>
        </p:txBody>
      </p:sp>
    </p:spTree>
    <p:extLst>
      <p:ext uri="{BB962C8B-B14F-4D97-AF65-F5344CB8AC3E}">
        <p14:creationId xmlns:p14="http://schemas.microsoft.com/office/powerpoint/2010/main" val="670062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5450B8A-0CB4-4671-87AB-5DAE2DCEC43D}" type="slidenum">
              <a:rPr lang="ru-RU" smtClean="0"/>
              <a:t>3</a:t>
            </a:fld>
            <a:endParaRPr lang="ru-RU"/>
          </a:p>
        </p:txBody>
      </p:sp>
    </p:spTree>
    <p:extLst>
      <p:ext uri="{BB962C8B-B14F-4D97-AF65-F5344CB8AC3E}">
        <p14:creationId xmlns:p14="http://schemas.microsoft.com/office/powerpoint/2010/main" val="670062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5450B8A-0CB4-4671-87AB-5DAE2DCEC43D}" type="slidenum">
              <a:rPr lang="ru-RU" smtClean="0"/>
              <a:t>4</a:t>
            </a:fld>
            <a:endParaRPr lang="ru-RU"/>
          </a:p>
        </p:txBody>
      </p:sp>
    </p:spTree>
    <p:extLst>
      <p:ext uri="{BB962C8B-B14F-4D97-AF65-F5344CB8AC3E}">
        <p14:creationId xmlns:p14="http://schemas.microsoft.com/office/powerpoint/2010/main" val="670062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5450B8A-0CB4-4671-87AB-5DAE2DCEC43D}" type="slidenum">
              <a:rPr lang="ru-RU" smtClean="0"/>
              <a:t>5</a:t>
            </a:fld>
            <a:endParaRPr lang="ru-RU"/>
          </a:p>
        </p:txBody>
      </p:sp>
    </p:spTree>
    <p:extLst>
      <p:ext uri="{BB962C8B-B14F-4D97-AF65-F5344CB8AC3E}">
        <p14:creationId xmlns:p14="http://schemas.microsoft.com/office/powerpoint/2010/main" val="670062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5450B8A-0CB4-4671-87AB-5DAE2DCEC43D}" type="slidenum">
              <a:rPr lang="ru-RU" smtClean="0"/>
              <a:t>6</a:t>
            </a:fld>
            <a:endParaRPr lang="ru-RU"/>
          </a:p>
        </p:txBody>
      </p:sp>
    </p:spTree>
    <p:extLst>
      <p:ext uri="{BB962C8B-B14F-4D97-AF65-F5344CB8AC3E}">
        <p14:creationId xmlns:p14="http://schemas.microsoft.com/office/powerpoint/2010/main" val="67006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5450B8A-0CB4-4671-87AB-5DAE2DCEC43D}" type="slidenum">
              <a:rPr lang="ru-RU" smtClean="0"/>
              <a:t>7</a:t>
            </a:fld>
            <a:endParaRPr lang="ru-RU"/>
          </a:p>
        </p:txBody>
      </p:sp>
    </p:spTree>
    <p:extLst>
      <p:ext uri="{BB962C8B-B14F-4D97-AF65-F5344CB8AC3E}">
        <p14:creationId xmlns:p14="http://schemas.microsoft.com/office/powerpoint/2010/main" val="670062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5450B8A-0CB4-4671-87AB-5DAE2DCEC43D}" type="slidenum">
              <a:rPr lang="ru-RU" smtClean="0"/>
              <a:t>8</a:t>
            </a:fld>
            <a:endParaRPr lang="ru-RU"/>
          </a:p>
        </p:txBody>
      </p:sp>
    </p:spTree>
    <p:extLst>
      <p:ext uri="{BB962C8B-B14F-4D97-AF65-F5344CB8AC3E}">
        <p14:creationId xmlns:p14="http://schemas.microsoft.com/office/powerpoint/2010/main" val="67006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5450B8A-0CB4-4671-87AB-5DAE2DCEC43D}" type="slidenum">
              <a:rPr lang="ru-RU" smtClean="0"/>
              <a:t>9</a:t>
            </a:fld>
            <a:endParaRPr lang="ru-RU"/>
          </a:p>
        </p:txBody>
      </p:sp>
    </p:spTree>
    <p:extLst>
      <p:ext uri="{BB962C8B-B14F-4D97-AF65-F5344CB8AC3E}">
        <p14:creationId xmlns:p14="http://schemas.microsoft.com/office/powerpoint/2010/main" val="670062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5450B8A-0CB4-4671-87AB-5DAE2DCEC43D}" type="slidenum">
              <a:rPr lang="ru-RU" smtClean="0"/>
              <a:t>10</a:t>
            </a:fld>
            <a:endParaRPr lang="ru-RU"/>
          </a:p>
        </p:txBody>
      </p:sp>
    </p:spTree>
    <p:extLst>
      <p:ext uri="{BB962C8B-B14F-4D97-AF65-F5344CB8AC3E}">
        <p14:creationId xmlns:p14="http://schemas.microsoft.com/office/powerpoint/2010/main" val="670062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09.09.2017</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09.09.2017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09.09.2017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09.09.2017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09.09.2017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09.09.2017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09.09.2017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09.09.2017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09.09.2017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09.09.2017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09.09.2017</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9918" y="332656"/>
            <a:ext cx="7642023" cy="1143000"/>
          </a:xfrm>
        </p:spPr>
        <p:txBody>
          <a:bodyPr>
            <a:normAutofit fontScale="90000"/>
          </a:bodyPr>
          <a:lstStyle/>
          <a:p>
            <a:r>
              <a:rPr lang="ru-RU" sz="3300" dirty="0" smtClean="0">
                <a:effectLst/>
              </a:rPr>
              <a:t>Групп-анализ </a:t>
            </a:r>
            <a:r>
              <a:rPr lang="ru-RU" sz="3300" dirty="0">
                <a:effectLst/>
              </a:rPr>
              <a:t>и социальные </a:t>
            </a:r>
            <a:r>
              <a:rPr lang="ru-RU" sz="3300" dirty="0" smtClean="0">
                <a:effectLst/>
              </a:rPr>
              <a:t>смыслы </a:t>
            </a:r>
            <a:r>
              <a:rPr lang="en-US" sz="3300" dirty="0" smtClean="0">
                <a:effectLst/>
              </a:rPr>
              <a:t/>
            </a:r>
            <a:br>
              <a:rPr lang="en-US" sz="3300" dirty="0" smtClean="0">
                <a:effectLst/>
              </a:rPr>
            </a:br>
            <a:r>
              <a:rPr lang="ru-RU" sz="3300" dirty="0" smtClean="0">
                <a:effectLst/>
              </a:rPr>
              <a:t>Социальная </a:t>
            </a:r>
            <a:r>
              <a:rPr lang="ru-RU" sz="3300" dirty="0">
                <a:effectLst/>
              </a:rPr>
              <a:t>матрица </a:t>
            </a:r>
            <a:r>
              <a:rPr lang="ru-RU" sz="3300" dirty="0" smtClean="0">
                <a:effectLst/>
              </a:rPr>
              <a:t>сновидений</a:t>
            </a:r>
            <a:r>
              <a:rPr lang="ru-RU" dirty="0">
                <a:effectLst/>
              </a:rPr>
              <a:t/>
            </a:r>
            <a:br>
              <a:rPr lang="ru-RU" dirty="0">
                <a:effectLst/>
              </a:rPr>
            </a:b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7704" y="1484784"/>
            <a:ext cx="5340362" cy="4708525"/>
          </a:xfrm>
        </p:spPr>
      </p:pic>
      <p:pic>
        <p:nvPicPr>
          <p:cNvPr id="5" name="Picture 2" descr="E:\Диск 2\АННА\DISSER &amp; PSYCHOLOGY_9.12.2010\PSYCHOLOGY\Г А\МИГГ\МИГА\Картинки МИГА\бланки МИГА\ЛОГО МИГ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587" y="0"/>
            <a:ext cx="1721744" cy="141277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259632" y="6180456"/>
            <a:ext cx="7770759" cy="677108"/>
          </a:xfrm>
          <a:prstGeom prst="rect">
            <a:avLst/>
          </a:prstGeom>
        </p:spPr>
        <p:txBody>
          <a:bodyPr wrap="square">
            <a:spAutoFit/>
          </a:bodyPr>
          <a:lstStyle/>
          <a:p>
            <a:pPr algn="r"/>
            <a:r>
              <a:rPr lang="ru-RU" sz="2000" b="1" cap="all" dirty="0"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Arial"/>
                <a:ea typeface="+mj-ea"/>
                <a:cs typeface="+mj-cs"/>
              </a:rPr>
              <a:t>Цапенко анна Игоревна</a:t>
            </a:r>
          </a:p>
          <a:p>
            <a:pPr algn="r"/>
            <a:r>
              <a:rPr lang="ru-RU" b="1" cap="all" dirty="0"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Arial"/>
                <a:ea typeface="+mj-ea"/>
                <a:cs typeface="+mj-cs"/>
              </a:rPr>
              <a:t>Москва, 2017</a:t>
            </a:r>
            <a:endParaRPr lang="ru-RU" dirty="0"/>
          </a:p>
        </p:txBody>
      </p:sp>
    </p:spTree>
    <p:extLst>
      <p:ext uri="{BB962C8B-B14F-4D97-AF65-F5344CB8AC3E}">
        <p14:creationId xmlns:p14="http://schemas.microsoft.com/office/powerpoint/2010/main" val="2540264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6804248" y="2420888"/>
            <a:ext cx="2448272" cy="4032448"/>
          </a:xfrm>
        </p:spPr>
        <p:txBody>
          <a:bodyPr>
            <a:normAutofit/>
          </a:bodyPr>
          <a:lstStyle/>
          <a:p>
            <a:endParaRPr lang="ru-RU" dirty="0" smtClean="0"/>
          </a:p>
          <a:p>
            <a:endParaRPr lang="ru-RU" dirty="0" smtClean="0"/>
          </a:p>
        </p:txBody>
      </p:sp>
      <p:sp>
        <p:nvSpPr>
          <p:cNvPr id="2" name="Прямоугольник 1"/>
          <p:cNvSpPr/>
          <p:nvPr/>
        </p:nvSpPr>
        <p:spPr>
          <a:xfrm>
            <a:off x="1956149" y="116632"/>
            <a:ext cx="7272807" cy="400110"/>
          </a:xfrm>
          <a:prstGeom prst="rect">
            <a:avLst/>
          </a:prstGeom>
        </p:spPr>
        <p:txBody>
          <a:bodyPr wrap="square">
            <a:spAutoFit/>
          </a:bodyPr>
          <a:lstStyle/>
          <a:p>
            <a:pPr algn="ctr"/>
            <a:r>
              <a:rPr lang="ru-RU" sz="2000" b="1" dirty="0" smtClean="0"/>
              <a:t> </a:t>
            </a:r>
            <a:r>
              <a:rPr lang="ru-RU" sz="2000"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На очередной сессии было рассказано 6 </a:t>
            </a:r>
            <a:r>
              <a:rPr lang="ru-RU"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снов</a:t>
            </a:r>
            <a:endParaRPr lang="ru-RU" sz="2000" dirty="0"/>
          </a:p>
        </p:txBody>
      </p:sp>
      <p:graphicFrame>
        <p:nvGraphicFramePr>
          <p:cNvPr id="3" name="Таблица 2"/>
          <p:cNvGraphicFramePr>
            <a:graphicFrameLocks noGrp="1"/>
          </p:cNvGraphicFramePr>
          <p:nvPr>
            <p:extLst>
              <p:ext uri="{D42A27DB-BD31-4B8C-83A1-F6EECF244321}">
                <p14:modId xmlns:p14="http://schemas.microsoft.com/office/powerpoint/2010/main" val="2201146755"/>
              </p:ext>
            </p:extLst>
          </p:nvPr>
        </p:nvGraphicFramePr>
        <p:xfrm>
          <a:off x="1403649" y="620688"/>
          <a:ext cx="7560838" cy="6120678"/>
        </p:xfrm>
        <a:graphic>
          <a:graphicData uri="http://schemas.openxmlformats.org/drawingml/2006/table">
            <a:tbl>
              <a:tblPr firstRow="1" firstCol="1" bandRow="1">
                <a:tableStyleId>{5C22544A-7EE6-4342-B048-85BDC9FD1C3A}</a:tableStyleId>
              </a:tblPr>
              <a:tblGrid>
                <a:gridCol w="534407"/>
                <a:gridCol w="534407"/>
                <a:gridCol w="6492024"/>
              </a:tblGrid>
              <a:tr h="328760">
                <a:tc>
                  <a:txBody>
                    <a:bodyPr/>
                    <a:lstStyle/>
                    <a:p>
                      <a:pPr>
                        <a:lnSpc>
                          <a:spcPct val="115000"/>
                        </a:lnSpc>
                        <a:spcAft>
                          <a:spcPts val="0"/>
                        </a:spcAft>
                      </a:pPr>
                      <a:r>
                        <a:rPr lang="ru-RU" sz="500" dirty="0">
                          <a:effectLst/>
                        </a:rPr>
                        <a:t>Сон/А/ИА</a:t>
                      </a:r>
                      <a:endParaRPr lang="ru-RU" sz="500" dirty="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Содержание</a:t>
                      </a:r>
                      <a:endParaRPr lang="ru-RU" sz="500">
                        <a:effectLst/>
                        <a:latin typeface="Calibri"/>
                        <a:ea typeface="Calibri"/>
                        <a:cs typeface="Times New Roman"/>
                      </a:endParaRPr>
                    </a:p>
                  </a:txBody>
                  <a:tcPr marL="31018" marR="31018" marT="0" marB="0"/>
                </a:tc>
              </a:tr>
              <a:tr h="222765">
                <a:tc>
                  <a:txBody>
                    <a:bodyPr/>
                    <a:lstStyle/>
                    <a:p>
                      <a:pPr>
                        <a:lnSpc>
                          <a:spcPct val="115000"/>
                        </a:lnSpc>
                        <a:spcAft>
                          <a:spcPts val="0"/>
                        </a:spcAft>
                      </a:pPr>
                      <a:r>
                        <a:rPr lang="ru-RU" sz="500">
                          <a:effectLst/>
                        </a:rPr>
                        <a:t>А</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 </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Сессия началась с ассоциации: Сегодня услышала чужой сон: женщине снится, что «в машине розы – это приятно. Утром выхожу к машине, а ее баллончиками разрисовали».</a:t>
                      </a:r>
                      <a:endParaRPr lang="ru-RU" sz="500">
                        <a:effectLst/>
                        <a:latin typeface="Calibri"/>
                        <a:ea typeface="Calibri"/>
                        <a:cs typeface="Times New Roman"/>
                      </a:endParaRPr>
                    </a:p>
                  </a:txBody>
                  <a:tcPr marL="31018" marR="31018" marT="0" marB="0"/>
                </a:tc>
              </a:tr>
              <a:tr h="445532">
                <a:tc>
                  <a:txBody>
                    <a:bodyPr/>
                    <a:lstStyle/>
                    <a:p>
                      <a:pPr>
                        <a:lnSpc>
                          <a:spcPct val="115000"/>
                        </a:lnSpc>
                        <a:spcAft>
                          <a:spcPts val="0"/>
                        </a:spcAft>
                      </a:pPr>
                      <a:r>
                        <a:rPr lang="ru-RU" sz="500">
                          <a:effectLst/>
                        </a:rPr>
                        <a:t>С</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1</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После этого рассказывается первый сон, который приснился после приема пациента с неврозом навязчивых состояний. «Снится, что я осмысляю эту тему, возвращаюсь к текстам Фрейда (человек-крыса). Чувствую мощное погружение в теорию (пытаюсь найти то, что разрешит ситуацию пациента)».</a:t>
                      </a:r>
                      <a:endParaRPr lang="ru-RU" sz="500">
                        <a:effectLst/>
                        <a:latin typeface="Calibri"/>
                        <a:ea typeface="Calibri"/>
                        <a:cs typeface="Times New Roman"/>
                      </a:endParaRPr>
                    </a:p>
                  </a:txBody>
                  <a:tcPr marL="31018" marR="31018" marT="0" marB="0"/>
                </a:tc>
              </a:tr>
              <a:tr h="334150">
                <a:tc>
                  <a:txBody>
                    <a:bodyPr/>
                    <a:lstStyle/>
                    <a:p>
                      <a:pPr>
                        <a:lnSpc>
                          <a:spcPct val="115000"/>
                        </a:lnSpc>
                        <a:spcAft>
                          <a:spcPts val="0"/>
                        </a:spcAft>
                      </a:pPr>
                      <a:r>
                        <a:rPr lang="ru-RU" sz="500">
                          <a:effectLst/>
                        </a:rPr>
                        <a:t>С</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2</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dirty="0">
                          <a:effectLst/>
                        </a:rPr>
                        <a:t>Далее рассказывается 2й сон. «Это сон про соблазнение. В нем женские персонажи. Может быть, жена, но сомневаюсь. Дело шло к сексу. Эмоциональное состояние – напряженное ожидание». </a:t>
                      </a:r>
                      <a:endParaRPr lang="ru-RU" sz="500" dirty="0">
                        <a:effectLst/>
                        <a:latin typeface="Calibri"/>
                        <a:ea typeface="Calibri"/>
                        <a:cs typeface="Times New Roman"/>
                      </a:endParaRPr>
                    </a:p>
                  </a:txBody>
                  <a:tcPr marL="31018" marR="31018" marT="0" marB="0"/>
                </a:tc>
              </a:tr>
              <a:tr h="779682">
                <a:tc>
                  <a:txBody>
                    <a:bodyPr/>
                    <a:lstStyle/>
                    <a:p>
                      <a:pPr>
                        <a:lnSpc>
                          <a:spcPct val="115000"/>
                        </a:lnSpc>
                        <a:spcAft>
                          <a:spcPts val="0"/>
                        </a:spcAft>
                      </a:pPr>
                      <a:r>
                        <a:rPr lang="ru-RU" sz="500">
                          <a:effectLst/>
                        </a:rPr>
                        <a:t>А</a:t>
                      </a:r>
                    </a:p>
                    <a:p>
                      <a:pPr>
                        <a:lnSpc>
                          <a:spcPct val="115000"/>
                        </a:lnSpc>
                        <a:spcAft>
                          <a:spcPts val="0"/>
                        </a:spcAft>
                      </a:pPr>
                      <a:r>
                        <a:rPr lang="ru-RU" sz="500">
                          <a:effectLst/>
                        </a:rPr>
                        <a:t> </a:t>
                      </a:r>
                    </a:p>
                    <a:p>
                      <a:pPr>
                        <a:lnSpc>
                          <a:spcPct val="115000"/>
                        </a:lnSpc>
                        <a:spcAft>
                          <a:spcPts val="0"/>
                        </a:spcAft>
                      </a:pPr>
                      <a:r>
                        <a:rPr lang="ru-RU" sz="500">
                          <a:effectLst/>
                        </a:rPr>
                        <a:t> </a:t>
                      </a:r>
                    </a:p>
                    <a:p>
                      <a:pPr>
                        <a:lnSpc>
                          <a:spcPct val="115000"/>
                        </a:lnSpc>
                        <a:spcAft>
                          <a:spcPts val="0"/>
                        </a:spcAft>
                      </a:pPr>
                      <a:r>
                        <a:rPr lang="ru-RU" sz="500">
                          <a:effectLst/>
                        </a:rPr>
                        <a:t> </a:t>
                      </a:r>
                    </a:p>
                    <a:p>
                      <a:pPr>
                        <a:lnSpc>
                          <a:spcPct val="115000"/>
                        </a:lnSpc>
                        <a:spcAft>
                          <a:spcPts val="0"/>
                        </a:spcAft>
                      </a:pPr>
                      <a:r>
                        <a:rPr lang="ru-RU" sz="500">
                          <a:effectLst/>
                        </a:rPr>
                        <a:t> </a:t>
                      </a:r>
                    </a:p>
                    <a:p>
                      <a:pPr>
                        <a:lnSpc>
                          <a:spcPct val="115000"/>
                        </a:lnSpc>
                        <a:spcAft>
                          <a:spcPts val="0"/>
                        </a:spcAft>
                      </a:pPr>
                      <a:r>
                        <a:rPr lang="ru-RU" sz="500">
                          <a:effectLst/>
                        </a:rPr>
                        <a:t>С</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 </a:t>
                      </a:r>
                    </a:p>
                    <a:p>
                      <a:pPr>
                        <a:lnSpc>
                          <a:spcPct val="115000"/>
                        </a:lnSpc>
                        <a:spcAft>
                          <a:spcPts val="0"/>
                        </a:spcAft>
                      </a:pPr>
                      <a:r>
                        <a:rPr lang="ru-RU" sz="500">
                          <a:effectLst/>
                        </a:rPr>
                        <a:t> </a:t>
                      </a:r>
                    </a:p>
                    <a:p>
                      <a:pPr>
                        <a:lnSpc>
                          <a:spcPct val="115000"/>
                        </a:lnSpc>
                        <a:spcAft>
                          <a:spcPts val="0"/>
                        </a:spcAft>
                      </a:pPr>
                      <a:r>
                        <a:rPr lang="ru-RU" sz="500">
                          <a:effectLst/>
                        </a:rPr>
                        <a:t> </a:t>
                      </a:r>
                    </a:p>
                    <a:p>
                      <a:pPr>
                        <a:lnSpc>
                          <a:spcPct val="115000"/>
                        </a:lnSpc>
                        <a:spcAft>
                          <a:spcPts val="0"/>
                        </a:spcAft>
                      </a:pPr>
                      <a:r>
                        <a:rPr lang="ru-RU" sz="500">
                          <a:effectLst/>
                        </a:rPr>
                        <a:t> </a:t>
                      </a:r>
                    </a:p>
                    <a:p>
                      <a:pPr>
                        <a:lnSpc>
                          <a:spcPct val="115000"/>
                        </a:lnSpc>
                        <a:spcAft>
                          <a:spcPts val="0"/>
                        </a:spcAft>
                      </a:pPr>
                      <a:r>
                        <a:rPr lang="ru-RU" sz="500">
                          <a:effectLst/>
                        </a:rPr>
                        <a:t> </a:t>
                      </a:r>
                    </a:p>
                    <a:p>
                      <a:pPr>
                        <a:lnSpc>
                          <a:spcPct val="115000"/>
                        </a:lnSpc>
                        <a:spcAft>
                          <a:spcPts val="0"/>
                        </a:spcAft>
                      </a:pPr>
                      <a:r>
                        <a:rPr lang="ru-RU" sz="500">
                          <a:effectLst/>
                        </a:rPr>
                        <a:t>3</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3й сон  «вспомнился в ответ на напряженное ожидание. В нем проявился дневной остаток – работала в то время в крупной немецкой компании, офис был напротив генштаба, там был балкон, выходили покурить на него. Шутили, что можно взять в оптический прицел нас и генштаб.</a:t>
                      </a:r>
                    </a:p>
                    <a:p>
                      <a:pPr>
                        <a:lnSpc>
                          <a:spcPct val="115000"/>
                        </a:lnSpc>
                        <a:spcAft>
                          <a:spcPts val="0"/>
                        </a:spcAft>
                      </a:pPr>
                      <a:r>
                        <a:rPr lang="ru-RU" sz="500" u="sng">
                          <a:effectLst/>
                        </a:rPr>
                        <a:t>Сон:</a:t>
                      </a:r>
                      <a:r>
                        <a:rPr lang="ru-RU" sz="500">
                          <a:effectLst/>
                        </a:rPr>
                        <a:t> мы курим с начальником на балконе, напряженное ожидание, что нас сейчас убьют. Во сне вижу детали того, как устроена винтовка, я же ничего не знаю про это. Напряженное ожидание, но мы не уходили, продолжали курить».</a:t>
                      </a:r>
                      <a:endParaRPr lang="ru-RU" sz="500">
                        <a:effectLst/>
                        <a:latin typeface="Calibri"/>
                        <a:ea typeface="Calibri"/>
                        <a:cs typeface="Times New Roman"/>
                      </a:endParaRPr>
                    </a:p>
                  </a:txBody>
                  <a:tcPr marL="31018" marR="31018" marT="0" marB="0"/>
                </a:tc>
              </a:tr>
              <a:tr h="222765">
                <a:tc>
                  <a:txBody>
                    <a:bodyPr/>
                    <a:lstStyle/>
                    <a:p>
                      <a:pPr>
                        <a:lnSpc>
                          <a:spcPct val="115000"/>
                        </a:lnSpc>
                        <a:spcAft>
                          <a:spcPts val="0"/>
                        </a:spcAft>
                      </a:pPr>
                      <a:r>
                        <a:rPr lang="ru-RU" sz="500">
                          <a:effectLst/>
                        </a:rPr>
                        <a:t>А</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 </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Как Андрей Болконский – ядро летит, в сторону не отойду. </a:t>
                      </a:r>
                    </a:p>
                    <a:p>
                      <a:pPr>
                        <a:lnSpc>
                          <a:spcPct val="115000"/>
                        </a:lnSpc>
                        <a:spcAft>
                          <a:spcPts val="0"/>
                        </a:spcAft>
                      </a:pPr>
                      <a:r>
                        <a:rPr lang="ru-RU" sz="500">
                          <a:effectLst/>
                        </a:rPr>
                        <a:t>(Все смеются)</a:t>
                      </a:r>
                      <a:endParaRPr lang="ru-RU" sz="500">
                        <a:effectLst/>
                        <a:latin typeface="Calibri"/>
                        <a:ea typeface="Calibri"/>
                        <a:cs typeface="Times New Roman"/>
                      </a:endParaRPr>
                    </a:p>
                  </a:txBody>
                  <a:tcPr marL="31018" marR="31018" marT="0" marB="0"/>
                </a:tc>
              </a:tr>
              <a:tr h="445532">
                <a:tc>
                  <a:txBody>
                    <a:bodyPr/>
                    <a:lstStyle/>
                    <a:p>
                      <a:pPr>
                        <a:lnSpc>
                          <a:spcPct val="115000"/>
                        </a:lnSpc>
                        <a:spcAft>
                          <a:spcPts val="0"/>
                        </a:spcAft>
                      </a:pPr>
                      <a:r>
                        <a:rPr lang="ru-RU" sz="500">
                          <a:effectLst/>
                        </a:rPr>
                        <a:t>А</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 </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Фильм человек-труп – похоже на человека-крысу (на дереве сидит). В этом фильме моя любимая метафора – психоаналитик вспоминает все время про детскую игрушку - зеленого жирафа,  строит теории, основываясь на этом, потом находит этого жирафа, а жираф синий – оказался другого цвета. Родилось на психоаналитичность.</a:t>
                      </a:r>
                      <a:endParaRPr lang="ru-RU" sz="500">
                        <a:effectLst/>
                        <a:latin typeface="Calibri"/>
                        <a:ea typeface="Calibri"/>
                        <a:cs typeface="Times New Roman"/>
                      </a:endParaRPr>
                    </a:p>
                  </a:txBody>
                  <a:tcPr marL="31018" marR="31018" marT="0" marB="0"/>
                </a:tc>
              </a:tr>
              <a:tr h="222765">
                <a:tc>
                  <a:txBody>
                    <a:bodyPr/>
                    <a:lstStyle/>
                    <a:p>
                      <a:pPr>
                        <a:lnSpc>
                          <a:spcPct val="115000"/>
                        </a:lnSpc>
                        <a:spcAft>
                          <a:spcPts val="0"/>
                        </a:spcAft>
                      </a:pPr>
                      <a:r>
                        <a:rPr lang="ru-RU" sz="500">
                          <a:effectLst/>
                        </a:rPr>
                        <a:t>С</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4</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Вспомнился сон: ношу с собой труп (завернутый), не знаю, кто это был. Прихожу куда-то, кладу наверх (на полку), не могу от него избавиться.</a:t>
                      </a:r>
                      <a:endParaRPr lang="ru-RU" sz="500">
                        <a:effectLst/>
                        <a:latin typeface="Calibri"/>
                        <a:ea typeface="Calibri"/>
                        <a:cs typeface="Times New Roman"/>
                      </a:endParaRPr>
                    </a:p>
                  </a:txBody>
                  <a:tcPr marL="31018" marR="31018" marT="0" marB="0"/>
                </a:tc>
              </a:tr>
              <a:tr h="111384">
                <a:tc>
                  <a:txBody>
                    <a:bodyPr/>
                    <a:lstStyle/>
                    <a:p>
                      <a:pPr>
                        <a:lnSpc>
                          <a:spcPct val="115000"/>
                        </a:lnSpc>
                        <a:spcAft>
                          <a:spcPts val="0"/>
                        </a:spcAft>
                      </a:pPr>
                      <a:r>
                        <a:rPr lang="ru-RU" sz="500">
                          <a:effectLst/>
                        </a:rPr>
                        <a:t>А</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 </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Похоже на фильм, там тоже герой труп таскает в ковре.</a:t>
                      </a:r>
                      <a:endParaRPr lang="ru-RU" sz="500">
                        <a:effectLst/>
                        <a:latin typeface="Calibri"/>
                        <a:ea typeface="Calibri"/>
                        <a:cs typeface="Times New Roman"/>
                      </a:endParaRPr>
                    </a:p>
                  </a:txBody>
                  <a:tcPr marL="31018" marR="31018" marT="0" marB="0"/>
                </a:tc>
              </a:tr>
              <a:tr h="1002448">
                <a:tc>
                  <a:txBody>
                    <a:bodyPr/>
                    <a:lstStyle/>
                    <a:p>
                      <a:pPr>
                        <a:lnSpc>
                          <a:spcPct val="115000"/>
                        </a:lnSpc>
                        <a:spcAft>
                          <a:spcPts val="0"/>
                        </a:spcAft>
                      </a:pPr>
                      <a:r>
                        <a:rPr lang="ru-RU" sz="500">
                          <a:effectLst/>
                        </a:rPr>
                        <a:t>С</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5</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Приснился сон, к теме не относится.</a:t>
                      </a:r>
                    </a:p>
                    <a:p>
                      <a:pPr>
                        <a:lnSpc>
                          <a:spcPct val="115000"/>
                        </a:lnSpc>
                        <a:spcAft>
                          <a:spcPts val="0"/>
                        </a:spcAft>
                      </a:pPr>
                      <a:r>
                        <a:rPr lang="ru-RU" sz="500">
                          <a:effectLst/>
                        </a:rPr>
                        <a:t>Собираюсь на творческий вечер своего учителя. Не успеваю, не могу найти одежду.</a:t>
                      </a:r>
                    </a:p>
                    <a:p>
                      <a:pPr>
                        <a:lnSpc>
                          <a:spcPct val="115000"/>
                        </a:lnSpc>
                        <a:spcAft>
                          <a:spcPts val="0"/>
                        </a:spcAft>
                      </a:pPr>
                      <a:r>
                        <a:rPr lang="ru-RU" sz="500">
                          <a:effectLst/>
                        </a:rPr>
                        <a:t>Второй темой ходит обнаженный юноша, почтительно обращается. Некогда разбираться, что за юноша.</a:t>
                      </a:r>
                    </a:p>
                    <a:p>
                      <a:pPr>
                        <a:lnSpc>
                          <a:spcPct val="115000"/>
                        </a:lnSpc>
                        <a:spcAft>
                          <a:spcPts val="0"/>
                        </a:spcAft>
                      </a:pPr>
                      <a:r>
                        <a:rPr lang="ru-RU" sz="500">
                          <a:effectLst/>
                        </a:rPr>
                        <a:t>Мама осуждает. Но некогда объяснять маме, что я не знаю, что это за юноша.</a:t>
                      </a:r>
                    </a:p>
                    <a:p>
                      <a:pPr>
                        <a:lnSpc>
                          <a:spcPct val="115000"/>
                        </a:lnSpc>
                        <a:spcAft>
                          <a:spcPts val="0"/>
                        </a:spcAft>
                      </a:pPr>
                      <a:r>
                        <a:rPr lang="ru-RU" sz="500">
                          <a:effectLst/>
                        </a:rPr>
                        <a:t>Юноша поворачивается, видно родимое пятно как у мужа, все уложилось.</a:t>
                      </a:r>
                    </a:p>
                    <a:p>
                      <a:pPr>
                        <a:lnSpc>
                          <a:spcPct val="115000"/>
                        </a:lnSpc>
                        <a:spcAft>
                          <a:spcPts val="0"/>
                        </a:spcAft>
                      </a:pPr>
                      <a:r>
                        <a:rPr lang="ru-RU" sz="500">
                          <a:effectLst/>
                        </a:rPr>
                        <a:t>Иду в цветочный магазин. Там чудовищный цветок экзотичный – тычинки, пестики. Ну ладно, заверните. И тут оказывается, что он сломанный. Думаю, как неловко будет, когда обнаружится, что еще и сломанный, но выхода нет.</a:t>
                      </a:r>
                      <a:endParaRPr lang="ru-RU" sz="500">
                        <a:effectLst/>
                        <a:latin typeface="Calibri"/>
                        <a:ea typeface="Calibri"/>
                        <a:cs typeface="Times New Roman"/>
                      </a:endParaRPr>
                    </a:p>
                  </a:txBody>
                  <a:tcPr marL="31018" marR="31018" marT="0" marB="0"/>
                </a:tc>
              </a:tr>
              <a:tr h="334150">
                <a:tc>
                  <a:txBody>
                    <a:bodyPr/>
                    <a:lstStyle/>
                    <a:p>
                      <a:pPr>
                        <a:lnSpc>
                          <a:spcPct val="115000"/>
                        </a:lnSpc>
                        <a:spcAft>
                          <a:spcPts val="0"/>
                        </a:spcAft>
                      </a:pPr>
                      <a:r>
                        <a:rPr lang="ru-RU" sz="500">
                          <a:effectLst/>
                        </a:rPr>
                        <a:t>А к сну 3</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 </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Когда вы рассказали про балкон и снайпера, возникло ощущение ненадежности от балкона. Где больше опасности – от балкона или возможного выстрела? Перила тонкие представила, из проволочек.</a:t>
                      </a:r>
                      <a:endParaRPr lang="ru-RU" sz="500">
                        <a:effectLst/>
                        <a:latin typeface="Calibri"/>
                        <a:ea typeface="Calibri"/>
                        <a:cs typeface="Times New Roman"/>
                      </a:endParaRPr>
                    </a:p>
                  </a:txBody>
                  <a:tcPr marL="31018" marR="31018" marT="0" marB="0"/>
                </a:tc>
              </a:tr>
              <a:tr h="222765">
                <a:tc>
                  <a:txBody>
                    <a:bodyPr/>
                    <a:lstStyle/>
                    <a:p>
                      <a:pPr>
                        <a:lnSpc>
                          <a:spcPct val="115000"/>
                        </a:lnSpc>
                        <a:spcAft>
                          <a:spcPts val="0"/>
                        </a:spcAft>
                      </a:pPr>
                      <a:r>
                        <a:rPr lang="ru-RU" sz="500">
                          <a:effectLst/>
                        </a:rPr>
                        <a:t>А/ИА</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 </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Администрация бизнес центра действительно решила, что опасно, стало нельзя выходить на балкон. Хотя он высокий был. Фасады нельзя менять.</a:t>
                      </a:r>
                      <a:endParaRPr lang="ru-RU" sz="500">
                        <a:effectLst/>
                        <a:latin typeface="Calibri"/>
                        <a:ea typeface="Calibri"/>
                        <a:cs typeface="Times New Roman"/>
                      </a:endParaRPr>
                    </a:p>
                  </a:txBody>
                  <a:tcPr marL="31018" marR="31018" marT="0" marB="0"/>
                </a:tc>
              </a:tr>
              <a:tr h="111384">
                <a:tc>
                  <a:txBody>
                    <a:bodyPr/>
                    <a:lstStyle/>
                    <a:p>
                      <a:pPr>
                        <a:lnSpc>
                          <a:spcPct val="115000"/>
                        </a:lnSpc>
                        <a:spcAft>
                          <a:spcPts val="0"/>
                        </a:spcAft>
                      </a:pPr>
                      <a:r>
                        <a:rPr lang="ru-RU" sz="500">
                          <a:effectLst/>
                        </a:rPr>
                        <a:t>А</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 </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Ассоциация к балкону в аудитории.</a:t>
                      </a:r>
                      <a:endParaRPr lang="ru-RU" sz="500">
                        <a:effectLst/>
                        <a:latin typeface="Calibri"/>
                        <a:ea typeface="Calibri"/>
                        <a:cs typeface="Times New Roman"/>
                      </a:endParaRPr>
                    </a:p>
                  </a:txBody>
                  <a:tcPr marL="31018" marR="31018" marT="0" marB="0"/>
                </a:tc>
              </a:tr>
              <a:tr h="445532">
                <a:tc>
                  <a:txBody>
                    <a:bodyPr/>
                    <a:lstStyle/>
                    <a:p>
                      <a:pPr>
                        <a:lnSpc>
                          <a:spcPct val="115000"/>
                        </a:lnSpc>
                        <a:spcAft>
                          <a:spcPts val="0"/>
                        </a:spcAft>
                      </a:pPr>
                      <a:r>
                        <a:rPr lang="ru-RU" sz="500">
                          <a:effectLst/>
                        </a:rPr>
                        <a:t>А</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 </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Ассоциация со сном коллеги – ему приснился теракт, что надо всем выйти из нашего офисного здания, надо всем прыгать в Мойку (дело в СПб). Это 7 этаж, высота серьезная, как 9й. Он убеждал коллег: ничего, ты допрыгнешь. А спуститься вниз невозможно. (Мойка это река).</a:t>
                      </a:r>
                      <a:endParaRPr lang="ru-RU" sz="500">
                        <a:effectLst/>
                        <a:latin typeface="Calibri"/>
                        <a:ea typeface="Calibri"/>
                        <a:cs typeface="Times New Roman"/>
                      </a:endParaRPr>
                    </a:p>
                  </a:txBody>
                  <a:tcPr marL="31018" marR="31018" marT="0" marB="0"/>
                </a:tc>
              </a:tr>
              <a:tr h="445532">
                <a:tc>
                  <a:txBody>
                    <a:bodyPr/>
                    <a:lstStyle/>
                    <a:p>
                      <a:pPr>
                        <a:lnSpc>
                          <a:spcPct val="115000"/>
                        </a:lnSpc>
                        <a:spcAft>
                          <a:spcPts val="0"/>
                        </a:spcAft>
                      </a:pPr>
                      <a:r>
                        <a:rPr lang="ru-RU" sz="500">
                          <a:effectLst/>
                        </a:rPr>
                        <a:t> </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 </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Далее ассоциации про труп как мумию, про места, пространства, организации, нахождение в которых ассоциируется со стабильностью или с опасностью и нестабильностью (ассоциации к балкону), в одном из них скелет для завершения этого ужаса нестабильности (который ассоциируется с мертвецом спеленутым из сна) </a:t>
                      </a:r>
                      <a:endParaRPr lang="ru-RU" sz="500">
                        <a:effectLst/>
                        <a:latin typeface="Calibri"/>
                        <a:ea typeface="Calibri"/>
                        <a:cs typeface="Times New Roman"/>
                      </a:endParaRPr>
                    </a:p>
                  </a:txBody>
                  <a:tcPr marL="31018" marR="31018" marT="0" marB="0"/>
                </a:tc>
              </a:tr>
              <a:tr h="445532">
                <a:tc>
                  <a:txBody>
                    <a:bodyPr/>
                    <a:lstStyle/>
                    <a:p>
                      <a:pPr>
                        <a:lnSpc>
                          <a:spcPct val="115000"/>
                        </a:lnSpc>
                        <a:spcAft>
                          <a:spcPts val="0"/>
                        </a:spcAft>
                      </a:pPr>
                      <a:r>
                        <a:rPr lang="ru-RU" sz="500">
                          <a:effectLst/>
                        </a:rPr>
                        <a:t>С</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a:effectLst/>
                        </a:rPr>
                        <a:t>6</a:t>
                      </a:r>
                      <a:endParaRPr lang="ru-RU" sz="500">
                        <a:effectLst/>
                        <a:latin typeface="Calibri"/>
                        <a:ea typeface="Calibri"/>
                        <a:cs typeface="Times New Roman"/>
                      </a:endParaRPr>
                    </a:p>
                  </a:txBody>
                  <a:tcPr marL="31018" marR="31018" marT="0" marB="0"/>
                </a:tc>
                <a:tc>
                  <a:txBody>
                    <a:bodyPr/>
                    <a:lstStyle/>
                    <a:p>
                      <a:pPr>
                        <a:lnSpc>
                          <a:spcPct val="115000"/>
                        </a:lnSpc>
                        <a:spcAft>
                          <a:spcPts val="0"/>
                        </a:spcAft>
                      </a:pPr>
                      <a:r>
                        <a:rPr lang="ru-RU" sz="500" dirty="0">
                          <a:effectLst/>
                        </a:rPr>
                        <a:t>На 4м году личной терапии – сон: выше нельзя было пройти, надо было выйти на балкон, надо подтянуться на крыше. Много тревоги. Все так зыбко. Не лезу я наверх.</a:t>
                      </a:r>
                    </a:p>
                    <a:p>
                      <a:pPr>
                        <a:lnSpc>
                          <a:spcPct val="115000"/>
                        </a:lnSpc>
                        <a:spcAft>
                          <a:spcPts val="0"/>
                        </a:spcAft>
                      </a:pPr>
                      <a:r>
                        <a:rPr lang="ru-RU" sz="500" dirty="0">
                          <a:effectLst/>
                        </a:rPr>
                        <a:t>А до этого снились подвалы в деревнях. В сараях, досках, ищу что-то, лазаю. Хронология такая.</a:t>
                      </a:r>
                      <a:endParaRPr lang="ru-RU" sz="500" dirty="0">
                        <a:effectLst/>
                        <a:latin typeface="Calibri"/>
                        <a:ea typeface="Calibri"/>
                        <a:cs typeface="Times New Roman"/>
                      </a:endParaRPr>
                    </a:p>
                  </a:txBody>
                  <a:tcPr marL="31018" marR="31018" marT="0" marB="0"/>
                </a:tc>
              </a:tr>
            </a:tbl>
          </a:graphicData>
        </a:graphic>
      </p:graphicFrame>
      <p:pic>
        <p:nvPicPr>
          <p:cNvPr id="8" name="Picture 2" descr="E:\Диск 2\АННА\DISSER &amp; PSYCHOLOGY_9.12.2010\PSYCHOLOGY\Г А\МИГГ\МИГА\Картинки МИГА\бланки МИГА\ЛОГО МИГ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10" y="-30658"/>
            <a:ext cx="1495840" cy="122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983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6804248" y="2420888"/>
            <a:ext cx="2448272" cy="4032448"/>
          </a:xfrm>
        </p:spPr>
        <p:txBody>
          <a:bodyPr>
            <a:normAutofit/>
          </a:bodyPr>
          <a:lstStyle/>
          <a:p>
            <a:endParaRPr lang="ru-RU" dirty="0" smtClean="0"/>
          </a:p>
          <a:p>
            <a:endParaRPr lang="ru-RU" dirty="0" smtClean="0"/>
          </a:p>
        </p:txBody>
      </p:sp>
      <p:pic>
        <p:nvPicPr>
          <p:cNvPr id="1026" name="Picture 2" descr="E:\Диск 2\АННА\DISSER &amp; PSYCHOLOGY_9.12.2010\PSYCHOLOGY\Г А\МИГГ\МИГА\Картинки МИГА\бланки МИГА\ЛОГО МИГ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1" y="-30658"/>
            <a:ext cx="2174458" cy="178425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029187" y="-26594"/>
            <a:ext cx="7056783" cy="769441"/>
          </a:xfrm>
          <a:prstGeom prst="rect">
            <a:avLst/>
          </a:prstGeom>
        </p:spPr>
        <p:txBody>
          <a:bodyPr wrap="square">
            <a:spAutoFit/>
          </a:bodyPr>
          <a:lstStyle/>
          <a:p>
            <a:pPr algn="ctr"/>
            <a:r>
              <a:rPr lang="ru-RU" sz="2000" b="1" dirty="0" smtClean="0"/>
              <a:t> </a:t>
            </a:r>
            <a:r>
              <a:rPr lang="ru-RU" sz="24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 </a:t>
            </a:r>
            <a:r>
              <a:rPr lang="ru-RU"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некоторые темы, </a:t>
            </a:r>
          </a:p>
          <a:p>
            <a:pPr algn="ctr"/>
            <a:r>
              <a:rPr lang="ru-RU"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выделенные в процессе рефлексии</a:t>
            </a:r>
            <a:r>
              <a:rPr lang="en-US"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 (I)</a:t>
            </a:r>
            <a:endParaRPr lang="ru-RU" sz="2000" dirty="0"/>
          </a:p>
        </p:txBody>
      </p:sp>
      <p:sp>
        <p:nvSpPr>
          <p:cNvPr id="7" name="Прямоугольник 6"/>
          <p:cNvSpPr/>
          <p:nvPr/>
        </p:nvSpPr>
        <p:spPr>
          <a:xfrm>
            <a:off x="10313" y="1776571"/>
            <a:ext cx="9116419" cy="5047536"/>
          </a:xfrm>
          <a:prstGeom prst="rect">
            <a:avLst/>
          </a:prstGeom>
        </p:spPr>
        <p:txBody>
          <a:bodyPr wrap="square">
            <a:spAutoFit/>
          </a:bodyPr>
          <a:lstStyle/>
          <a:p>
            <a:r>
              <a:rPr lang="ru-RU" sz="1400" u="sng" dirty="0" smtClean="0"/>
              <a:t>1) Тема </a:t>
            </a:r>
            <a:r>
              <a:rPr lang="ru-RU" sz="1400" u="sng" dirty="0"/>
              <a:t>«балкона – Болконского» - это тема открытости. </a:t>
            </a:r>
            <a:r>
              <a:rPr lang="ru-RU" sz="1400" dirty="0"/>
              <a:t>Позиция на балконе это открытость. Ее можно понять, как открытость России Западу, а также это относится и к тому, что находится внутри России. </a:t>
            </a:r>
            <a:endParaRPr lang="ru-RU" sz="1400" dirty="0" smtClean="0"/>
          </a:p>
          <a:p>
            <a:r>
              <a:rPr lang="ru-RU" sz="1400" dirty="0"/>
              <a:t/>
            </a:r>
            <a:br>
              <a:rPr lang="ru-RU" sz="1400" dirty="0"/>
            </a:br>
            <a:r>
              <a:rPr lang="ru-RU" sz="1400" u="sng" dirty="0"/>
              <a:t>2) Тема опасности и безопасности.</a:t>
            </a:r>
            <a:br>
              <a:rPr lang="ru-RU" sz="1400" u="sng" dirty="0"/>
            </a:br>
            <a:r>
              <a:rPr lang="ru-RU" sz="1400" dirty="0"/>
              <a:t>Опасно или безопасно общаться с кем-то, чем-то, что находится за пределами России, внутри России, в любой ситуации. Есть ощущение небезопасности нахождения на балконе. </a:t>
            </a:r>
            <a:r>
              <a:rPr lang="ru-RU" sz="1400" u="sng" dirty="0"/>
              <a:t>Выбора нет, страшно и опасно и стоять и двигаться</a:t>
            </a:r>
            <a:r>
              <a:rPr lang="ru-RU" sz="1400" dirty="0"/>
              <a:t> (об этом повествует и ситуация сновидца на балконе и ситуация с Болконским, который, несмотря на опасность остается на своем месте</a:t>
            </a:r>
            <a:r>
              <a:rPr lang="ru-RU" sz="1400" dirty="0" smtClean="0"/>
              <a:t>).</a:t>
            </a:r>
          </a:p>
          <a:p>
            <a:endParaRPr lang="ru-RU" sz="1400" dirty="0"/>
          </a:p>
          <a:p>
            <a:r>
              <a:rPr lang="ru-RU" sz="1400" dirty="0"/>
              <a:t>В продолжение темы небезопасности – неважно, находишься ли ты </a:t>
            </a:r>
            <a:r>
              <a:rPr lang="ru-RU" sz="1400" u="sng" dirty="0"/>
              <a:t>снаружи или внутри – все небезопасно</a:t>
            </a:r>
            <a:r>
              <a:rPr lang="ru-RU" sz="1400" dirty="0"/>
              <a:t>. Это не только тема «балкона – Болконского», но и сон про опасность из-за теракта внутри высокого здания, где 7 этажей воспринимаются как 9. </a:t>
            </a:r>
            <a:endParaRPr lang="ru-RU" sz="1400" dirty="0" smtClean="0"/>
          </a:p>
          <a:p>
            <a:endParaRPr lang="ru-RU" sz="1400" dirty="0"/>
          </a:p>
          <a:p>
            <a:r>
              <a:rPr lang="ru-RU" sz="1400" u="sng" dirty="0"/>
              <a:t>Этот сон также показывает, что стремление к высокому, к лучшей жизни, повышению профессионального статуса смертельно опасно. Это про российскую матрицу, и небезопасную ситуацию в профессии. </a:t>
            </a:r>
            <a:r>
              <a:rPr lang="ru-RU" sz="1400" dirty="0"/>
              <a:t>Про это же последний сон – карабкаться выше опасно, вызывает тревогу, сновидец не лезет выше во сне</a:t>
            </a:r>
            <a:r>
              <a:rPr lang="ru-RU" sz="1400" dirty="0" smtClean="0"/>
              <a:t>.</a:t>
            </a:r>
          </a:p>
          <a:p>
            <a:endParaRPr lang="ru-RU" sz="1400" dirty="0"/>
          </a:p>
          <a:p>
            <a:r>
              <a:rPr lang="ru-RU" sz="1400" dirty="0"/>
              <a:t>Есть также ощущение,  что и </a:t>
            </a:r>
            <a:r>
              <a:rPr lang="ru-RU" sz="1400" u="sng" dirty="0"/>
              <a:t>в семье небезопасно. Возможна супружеская неверность</a:t>
            </a:r>
            <a:r>
              <a:rPr lang="ru-RU" sz="1400" dirty="0"/>
              <a:t>. </a:t>
            </a:r>
            <a:endParaRPr lang="ru-RU" sz="1400" dirty="0" smtClean="0"/>
          </a:p>
          <a:p>
            <a:endParaRPr lang="ru-RU" sz="1400" dirty="0"/>
          </a:p>
          <a:p>
            <a:r>
              <a:rPr lang="ru-RU" sz="1400" dirty="0"/>
              <a:t>Таким образом, опасно оставаться на месте и двигаться, опасно внутри и снаружи, опасно стремление к высокому, лучшей жизни, повышению социального, профессионального статуса, опасность существует и в семье</a:t>
            </a:r>
            <a:r>
              <a:rPr lang="ru-RU" sz="1400" dirty="0" smtClean="0"/>
              <a:t>.</a:t>
            </a:r>
          </a:p>
          <a:p>
            <a:endParaRPr lang="ru-RU" sz="1400" dirty="0"/>
          </a:p>
          <a:p>
            <a:r>
              <a:rPr lang="ru-RU" sz="1400" u="sng" dirty="0"/>
              <a:t>Недопустима нагота, открытость, лучше одеться. Небезопасно быть обнаженным, нужно все прикрыть.</a:t>
            </a:r>
            <a:r>
              <a:rPr lang="ru-RU" sz="1400" dirty="0"/>
              <a:t> </a:t>
            </a:r>
          </a:p>
        </p:txBody>
      </p:sp>
      <p:sp>
        <p:nvSpPr>
          <p:cNvPr id="3" name="Прямоугольник 2"/>
          <p:cNvSpPr/>
          <p:nvPr/>
        </p:nvSpPr>
        <p:spPr>
          <a:xfrm>
            <a:off x="2152183" y="861467"/>
            <a:ext cx="7034585" cy="830997"/>
          </a:xfrm>
          <a:prstGeom prst="rect">
            <a:avLst/>
          </a:prstGeom>
        </p:spPr>
        <p:txBody>
          <a:bodyPr wrap="square">
            <a:spAutoFit/>
          </a:bodyPr>
          <a:lstStyle/>
          <a:p>
            <a:r>
              <a:rPr lang="ru-RU" sz="1600" dirty="0"/>
              <a:t>Сессия начинается с фантазии о розах – оптимистической фантазии в «розовом свете», а потом начинается реальность: человек – крыса, все небезопасно, надо все прикрыть, спрятать. И даже прекрасный цветок сломан</a:t>
            </a:r>
          </a:p>
        </p:txBody>
      </p:sp>
    </p:spTree>
    <p:extLst>
      <p:ext uri="{BB962C8B-B14F-4D97-AF65-F5344CB8AC3E}">
        <p14:creationId xmlns:p14="http://schemas.microsoft.com/office/powerpoint/2010/main" val="31952199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6804248" y="2420888"/>
            <a:ext cx="2448272" cy="4032448"/>
          </a:xfrm>
        </p:spPr>
        <p:txBody>
          <a:bodyPr>
            <a:normAutofit/>
          </a:bodyPr>
          <a:lstStyle/>
          <a:p>
            <a:endParaRPr lang="ru-RU" dirty="0" smtClean="0"/>
          </a:p>
          <a:p>
            <a:endParaRPr lang="ru-RU" dirty="0" smtClean="0"/>
          </a:p>
        </p:txBody>
      </p:sp>
      <p:pic>
        <p:nvPicPr>
          <p:cNvPr id="1026" name="Picture 2" descr="E:\Диск 2\АННА\DISSER &amp; PSYCHOLOGY_9.12.2010\PSYCHOLOGY\Г А\МИГГ\МИГА\Картинки МИГА\бланки МИГА\ЛОГО МИГ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11" y="-30658"/>
            <a:ext cx="1629975" cy="133747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91680" y="253358"/>
            <a:ext cx="7056783" cy="769441"/>
          </a:xfrm>
          <a:prstGeom prst="rect">
            <a:avLst/>
          </a:prstGeom>
        </p:spPr>
        <p:txBody>
          <a:bodyPr wrap="square">
            <a:spAutoFit/>
          </a:bodyPr>
          <a:lstStyle/>
          <a:p>
            <a:pPr algn="ctr"/>
            <a:r>
              <a:rPr lang="ru-RU" sz="2000" b="1" dirty="0" smtClean="0"/>
              <a:t> </a:t>
            </a:r>
            <a:r>
              <a:rPr lang="ru-RU" sz="24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 </a:t>
            </a:r>
            <a:r>
              <a:rPr lang="ru-RU"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некоторые темы, </a:t>
            </a:r>
          </a:p>
          <a:p>
            <a:pPr algn="ctr"/>
            <a:r>
              <a:rPr lang="ru-RU"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выделенные в процессе рефлексии (</a:t>
            </a:r>
            <a:r>
              <a:rPr lang="en-US"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II)</a:t>
            </a:r>
            <a:endParaRPr lang="ru-RU" sz="2000" dirty="0"/>
          </a:p>
        </p:txBody>
      </p:sp>
      <p:sp>
        <p:nvSpPr>
          <p:cNvPr id="4" name="Прямоугольник 3"/>
          <p:cNvSpPr/>
          <p:nvPr/>
        </p:nvSpPr>
        <p:spPr>
          <a:xfrm>
            <a:off x="467544" y="1268760"/>
            <a:ext cx="8496944" cy="5693866"/>
          </a:xfrm>
          <a:prstGeom prst="rect">
            <a:avLst/>
          </a:prstGeom>
        </p:spPr>
        <p:txBody>
          <a:bodyPr wrap="square">
            <a:spAutoFit/>
          </a:bodyPr>
          <a:lstStyle/>
          <a:p>
            <a:r>
              <a:rPr lang="ru-RU" sz="1400" dirty="0" smtClean="0"/>
              <a:t>Группа большое внимание уделила обсуждению границ «открытости – обнаженности» в социальном и профессиональном контексте, рефлексии особенностей российской профессиональной психотерапевтической, психоаналитической культуры и культуры общества в сравнении с западной. Пришли к выводу, что наша профессиональная культура более закрытая, за границей легче делятся и принимают сновидения. Мы боимся в группе из-за того, что на нас влияет наша социальная матрица. Мы более стыдливые, это заложено в менталитете. Вспомнили, что когда  Петр I привез и поставил обнаженные статуи в Летнем саду, общество отказалось ходить в Летний сад. Пришлось заказывать им кафтаны, поскольку люди говорили: «нет, на Западе это принято, а у нас не принято». Раскрываться не принято так же, как и раздеваться. Открытости также не способствовал и опыт пребывания в СССР, за железным занавесом, где «не было секса», но был страх репрессий, когда и «у стен есть уши». </a:t>
            </a:r>
            <a:endParaRPr lang="en-US" sz="1400" dirty="0" smtClean="0"/>
          </a:p>
          <a:p>
            <a:endParaRPr lang="ru-RU" sz="1400" dirty="0"/>
          </a:p>
          <a:p>
            <a:r>
              <a:rPr lang="ru-RU" sz="1400" dirty="0"/>
              <a:t>В то же время в русской культуре есть опыт открываться/обнажаться. Это связь культуры с религией. Исповедуясь, нужно рассказать священнику очень интимные вещи (особенно это может быть трудно женщине, рассказать мужчине). На Западе в церкви кабинка, «раздевания» не происходит. Ни ты не видишь священника, ни он тебя. У нас исповедь происходит без кабинки, видят друг друга. Есть дохристианская традиция публичной исповеди: выйти на площадь, сказать: «Люди добрые!» И перед всеми все рассказать. Это похоже на другую крайность – чрезмерного обнажения. Того, кто открыто говорит, на Руси называли «юродивый». </a:t>
            </a:r>
          </a:p>
          <a:p>
            <a:r>
              <a:rPr lang="ru-RU" sz="1400" dirty="0"/>
              <a:t>Таким образом, в профессиональных форматах мы сталкиваемся с дилеммой «обнаженность – открытость». Психотерапевтические методы пришли в основном с Запада, западная и российская культура в вопросе открытости конфликтуют между собой. В профессиональном сообществе не решена эта проблема. Когда границы смешаны, рождается много агрессии. Нахождение границ было бы решением этой проблемы. Вопрос – как искать границы?  Каковы границы – будешь ли ты открыт или обнажен сейчас для аудитории? Как к тебе отнесутся в этом? Будешь ты обнаженным и уязвимым? Или это будет дающая твоя часть?</a:t>
            </a:r>
          </a:p>
          <a:p>
            <a:r>
              <a:rPr lang="ru-RU" sz="1400" dirty="0"/>
              <a:t>Возвращаясь к последнему сну матрицы, подвал – символизирует бессознательное, не только личное, но и социальное. В нем все, что мы не хотим видеть. Сюда и надо заглядывать. </a:t>
            </a:r>
          </a:p>
        </p:txBody>
      </p:sp>
    </p:spTree>
    <p:extLst>
      <p:ext uri="{BB962C8B-B14F-4D97-AF65-F5344CB8AC3E}">
        <p14:creationId xmlns:p14="http://schemas.microsoft.com/office/powerpoint/2010/main" val="453834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6804248" y="2420888"/>
            <a:ext cx="2448272" cy="4032448"/>
          </a:xfrm>
        </p:spPr>
        <p:txBody>
          <a:bodyPr>
            <a:normAutofit/>
          </a:bodyPr>
          <a:lstStyle/>
          <a:p>
            <a:endParaRPr lang="ru-RU" dirty="0" smtClean="0"/>
          </a:p>
          <a:p>
            <a:endParaRPr lang="ru-RU" dirty="0" smtClean="0"/>
          </a:p>
        </p:txBody>
      </p:sp>
      <p:pic>
        <p:nvPicPr>
          <p:cNvPr id="1026" name="Picture 2" descr="E:\Диск 2\АННА\DISSER &amp; PSYCHOLOGY_9.12.2010\PSYCHOLOGY\Г А\МИГГ\МИГА\Картинки МИГА\бланки МИГА\ЛОГО МИГ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11" y="-30658"/>
            <a:ext cx="1629975" cy="133747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91680" y="253358"/>
            <a:ext cx="7056783" cy="769441"/>
          </a:xfrm>
          <a:prstGeom prst="rect">
            <a:avLst/>
          </a:prstGeom>
        </p:spPr>
        <p:txBody>
          <a:bodyPr wrap="square">
            <a:spAutoFit/>
          </a:bodyPr>
          <a:lstStyle/>
          <a:p>
            <a:pPr algn="ctr"/>
            <a:r>
              <a:rPr lang="ru-RU" sz="2000" b="1" dirty="0" smtClean="0"/>
              <a:t> </a:t>
            </a:r>
            <a:r>
              <a:rPr lang="ru-RU" sz="24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 </a:t>
            </a:r>
            <a:r>
              <a:rPr lang="ru-RU"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некоторые обобщенные темы, </a:t>
            </a:r>
          </a:p>
          <a:p>
            <a:pPr algn="ctr"/>
            <a:r>
              <a:rPr lang="ru-RU"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Относящиеся к социальной </a:t>
            </a:r>
            <a:r>
              <a:rPr lang="ru-RU"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матрице(</a:t>
            </a:r>
            <a:r>
              <a:rPr lang="en-US"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I)</a:t>
            </a:r>
            <a:endParaRPr lang="ru-RU" sz="2000" dirty="0"/>
          </a:p>
        </p:txBody>
      </p:sp>
      <p:sp>
        <p:nvSpPr>
          <p:cNvPr id="3" name="Прямоугольник 2"/>
          <p:cNvSpPr/>
          <p:nvPr/>
        </p:nvSpPr>
        <p:spPr>
          <a:xfrm>
            <a:off x="107504" y="1484784"/>
            <a:ext cx="9013113" cy="5293757"/>
          </a:xfrm>
          <a:prstGeom prst="rect">
            <a:avLst/>
          </a:prstGeom>
        </p:spPr>
        <p:txBody>
          <a:bodyPr wrap="square">
            <a:spAutoFit/>
          </a:bodyPr>
          <a:lstStyle/>
          <a:p>
            <a:r>
              <a:rPr lang="en-US" sz="1600" dirty="0" smtClean="0"/>
              <a:t>1) </a:t>
            </a:r>
            <a:r>
              <a:rPr lang="ru-RU" sz="1600" dirty="0" smtClean="0"/>
              <a:t>Восприятие </a:t>
            </a:r>
            <a:r>
              <a:rPr lang="ru-RU" sz="1600" dirty="0"/>
              <a:t>СССР как родителя на социальном уровне. Переживание российским обществом утраты этого родителя, своего сиротства, нехватки родительской фигуры (социального родителя) в смысле системы социальных ценностей и жизненных ориентиров. После его смерти осталась пустота и необходимость искать новые социальные ценностные основы, которых сейчас нет. </a:t>
            </a:r>
            <a:endParaRPr lang="en-US" sz="1600" dirty="0" smtClean="0"/>
          </a:p>
          <a:p>
            <a:pPr marL="342900" indent="-342900">
              <a:buAutoNum type="arabicParenR"/>
            </a:pPr>
            <a:endParaRPr lang="ru-RU" sz="1600" dirty="0"/>
          </a:p>
          <a:p>
            <a:r>
              <a:rPr lang="ru-RU" sz="1600" dirty="0"/>
              <a:t>2) Текущее время воспринимается как смена эпох, переходный период, переходное пространство. Переживается тема смены поколений на социальном уровне как взаимоотношений между старым и новым. Например, снос 5-ти </a:t>
            </a:r>
            <a:r>
              <a:rPr lang="ru-RU" sz="1600" dirty="0" err="1"/>
              <a:t>этажек</a:t>
            </a:r>
            <a:r>
              <a:rPr lang="ru-RU" sz="1600" dirty="0"/>
              <a:t> как расставание с абсолютно понятным бытом, целом пластом жизни, относящейся к той эпохе, которая сейчас должна исчезнуть. Это вызывает массу переживаний и вопросов. В том числе: Что придет на смену? Как справиться с изменениями? </a:t>
            </a:r>
            <a:endParaRPr lang="en-US" sz="1600" dirty="0"/>
          </a:p>
          <a:p>
            <a:endParaRPr lang="ru-RU" sz="1600" dirty="0"/>
          </a:p>
          <a:p>
            <a:r>
              <a:rPr lang="ru-RU" sz="1600" dirty="0"/>
              <a:t>3) Тема социальной зрелости/незрелости общества, взаимоотношений общества и власти как ребенка и родителя. Возникло предположение, что сейчас состояние российского общества напоминает подростковый возраст. Если посмотреть на большие периодизации, то в царской России даже само слово «царь-батюшка» предполагало безусловный, абсолютный, богом данный авторитет, и состояние общества как маленького ребенка в том возрасте, когда дети любят своих родителей безусловно.  В Советском союзе появился «отец народов», и слово «отец» допускает ту часть общественного сознания, которая сомневается «может быть отец все таки не всегда прав»? Сейчас власть воспринимается, как «вообще все плохие, приемные, мы их не выбирали». Это похоже на подростковый возраст общества</a:t>
            </a:r>
            <a:r>
              <a:rPr lang="ru-RU" sz="1600" dirty="0" smtClean="0"/>
              <a:t>.</a:t>
            </a:r>
            <a:endParaRPr lang="en-US" sz="1600" dirty="0" smtClean="0"/>
          </a:p>
          <a:p>
            <a:endParaRPr lang="ru-RU" dirty="0"/>
          </a:p>
        </p:txBody>
      </p:sp>
    </p:spTree>
    <p:extLst>
      <p:ext uri="{BB962C8B-B14F-4D97-AF65-F5344CB8AC3E}">
        <p14:creationId xmlns:p14="http://schemas.microsoft.com/office/powerpoint/2010/main" val="3015196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6804248" y="2420888"/>
            <a:ext cx="2448272" cy="4032448"/>
          </a:xfrm>
        </p:spPr>
        <p:txBody>
          <a:bodyPr>
            <a:normAutofit/>
          </a:bodyPr>
          <a:lstStyle/>
          <a:p>
            <a:endParaRPr lang="ru-RU" dirty="0" smtClean="0"/>
          </a:p>
          <a:p>
            <a:endParaRPr lang="ru-RU" dirty="0" smtClean="0"/>
          </a:p>
        </p:txBody>
      </p:sp>
      <p:pic>
        <p:nvPicPr>
          <p:cNvPr id="1026" name="Picture 2" descr="E:\Диск 2\АННА\DISSER &amp; PSYCHOLOGY_9.12.2010\PSYCHOLOGY\Г А\МИГГ\МИГА\Картинки МИГА\бланки МИГА\ЛОГО МИГ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11" y="-30658"/>
            <a:ext cx="1629975" cy="133747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57565" y="224715"/>
            <a:ext cx="7056783" cy="769441"/>
          </a:xfrm>
          <a:prstGeom prst="rect">
            <a:avLst/>
          </a:prstGeom>
        </p:spPr>
        <p:txBody>
          <a:bodyPr wrap="square">
            <a:spAutoFit/>
          </a:bodyPr>
          <a:lstStyle/>
          <a:p>
            <a:pPr algn="ctr"/>
            <a:r>
              <a:rPr lang="ru-RU" sz="2000" b="1" dirty="0" smtClean="0"/>
              <a:t> </a:t>
            </a:r>
            <a:r>
              <a:rPr lang="ru-RU" sz="24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 </a:t>
            </a:r>
            <a:r>
              <a:rPr lang="ru-RU"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некоторые обобщенные темы, </a:t>
            </a:r>
          </a:p>
          <a:p>
            <a:pPr algn="ctr"/>
            <a:r>
              <a:rPr lang="ru-RU"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Относящиеся к социальной </a:t>
            </a:r>
            <a:r>
              <a:rPr lang="ru-RU"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матрице(</a:t>
            </a:r>
            <a:r>
              <a:rPr lang="en-US"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II)</a:t>
            </a:r>
            <a:endParaRPr lang="ru-RU" sz="2000" dirty="0"/>
          </a:p>
        </p:txBody>
      </p:sp>
      <p:sp>
        <p:nvSpPr>
          <p:cNvPr id="4" name="Прямоугольник 3"/>
          <p:cNvSpPr/>
          <p:nvPr/>
        </p:nvSpPr>
        <p:spPr>
          <a:xfrm>
            <a:off x="-81052" y="1306817"/>
            <a:ext cx="9071992" cy="5693866"/>
          </a:xfrm>
          <a:prstGeom prst="rect">
            <a:avLst/>
          </a:prstGeom>
        </p:spPr>
        <p:txBody>
          <a:bodyPr wrap="square">
            <a:spAutoFit/>
          </a:bodyPr>
          <a:lstStyle/>
          <a:p>
            <a:r>
              <a:rPr lang="ru-RU" sz="1400" b="1" dirty="0"/>
              <a:t>4) Тема корысти вместо заботы или под видом заботы со стороны власти. Трудность отделить заботу от корысти. На уровне социума это выражено в ожидании от правительства, руководства заботы, и обнаружение, что они руководствуются своими интересами (например, злоупотребления при переселении жителей из 5-этажек в новые дома, снос хороших районов под новую застройку и т.д.). На уровне семей в обществе происходит аналогичный процесс. В результате из детей вырастают незрелые травмированные взрослые, которые и становятся властью (корыстной, с двойными стандартами, напоминающей ребенка, которому дали спички в руки, состоящей из людей, испытавших в детстве несправедливое отношение к себе со стороны родителей и теперь, как это было выражено метафорически в одном из снов «закрывающих ставни в окнах», не хотящих видеть, что происходит). </a:t>
            </a:r>
          </a:p>
          <a:p>
            <a:r>
              <a:rPr lang="ru-RU" sz="1400" b="1" dirty="0"/>
              <a:t> Стойкое ожидание на социальном уровне со стороны общества как «ребенка» по отношению к власти, что «этим взрослым доверять нельзя». </a:t>
            </a:r>
            <a:endParaRPr lang="en-US" sz="1400" b="1" dirty="0" smtClean="0"/>
          </a:p>
          <a:p>
            <a:endParaRPr lang="ru-RU" sz="1400" b="1" dirty="0"/>
          </a:p>
          <a:p>
            <a:r>
              <a:rPr lang="en-US" sz="1400" b="1" dirty="0"/>
              <a:t>5) </a:t>
            </a:r>
            <a:r>
              <a:rPr lang="ru-RU" sz="1400" b="1" dirty="0"/>
              <a:t>Тема </a:t>
            </a:r>
            <a:r>
              <a:rPr lang="ru-RU" sz="1400" b="1" dirty="0" err="1"/>
              <a:t>новоиспеченого</a:t>
            </a:r>
            <a:r>
              <a:rPr lang="ru-RU" sz="1400" b="1" dirty="0"/>
              <a:t> специалиста, инициации. </a:t>
            </a:r>
            <a:br>
              <a:rPr lang="ru-RU" sz="1400" b="1" dirty="0"/>
            </a:br>
            <a:r>
              <a:rPr lang="ru-RU" sz="1400" b="1" dirty="0"/>
              <a:t>Родительские фигуры в жизни, в профессии, в социуме помогают в росте, инициации или злоупотребляют ради своей корысти? (власть помогает? баба Яга помогает?)</a:t>
            </a:r>
            <a:r>
              <a:rPr lang="en-US" sz="1400" b="1" dirty="0"/>
              <a:t/>
            </a:r>
            <a:br>
              <a:rPr lang="en-US" sz="1400" b="1" dirty="0"/>
            </a:br>
            <a:r>
              <a:rPr lang="ru-RU" sz="1400" b="1" dirty="0"/>
              <a:t>Эта тема, в частности, появилась из ряда снов о запекании ребенка в духовке взрослыми, которые делали это специально. Оказалось, что этот архетипический образ, связанный с Бабой Ягой, имеет аналог в русской деревне, где было такое явление:  «</a:t>
            </a:r>
            <a:r>
              <a:rPr lang="ru-RU" sz="1400" b="1" dirty="0" err="1"/>
              <a:t>допекание</a:t>
            </a:r>
            <a:r>
              <a:rPr lang="ru-RU" sz="1400" b="1" dirty="0"/>
              <a:t> ребенка» – если он болеет, слабенький – его сажают в печку тепленькую, считают, что он там допекается.</a:t>
            </a:r>
            <a:br>
              <a:rPr lang="ru-RU" sz="1400" b="1" dirty="0"/>
            </a:br>
            <a:r>
              <a:rPr lang="ru-RU" sz="1400" b="1" dirty="0"/>
              <a:t>То есть, это реальный страх – можно допечь, а можно сжечь, если ребенок не нужен.</a:t>
            </a:r>
            <a:br>
              <a:rPr lang="ru-RU" sz="1400" b="1" dirty="0"/>
            </a:br>
            <a:r>
              <a:rPr lang="ru-RU" sz="1400" b="1" dirty="0"/>
              <a:t>Как и при становлении в профессии – долго пекут, допекают до старости под предлогом, что еще не готов специалист. Или наоборот - специалистов пекут как пирожки в печке.</a:t>
            </a:r>
            <a:br>
              <a:rPr lang="ru-RU" sz="1400" b="1" dirty="0"/>
            </a:br>
            <a:r>
              <a:rPr lang="ru-RU" sz="1400" b="1" dirty="0"/>
              <a:t>В государственной системе можно упечь неугодных в тюрьму.</a:t>
            </a:r>
          </a:p>
          <a:p>
            <a:r>
              <a:rPr lang="ru-RU" sz="1400" b="1" dirty="0"/>
              <a:t>6) Тема взаимоотношений между молодыми и старыми. </a:t>
            </a:r>
            <a:br>
              <a:rPr lang="ru-RU" sz="1400" b="1" dirty="0"/>
            </a:br>
            <a:r>
              <a:rPr lang="ru-RU" sz="1400" b="1" dirty="0"/>
              <a:t>7) Тема ожидания чуда</a:t>
            </a:r>
            <a:br>
              <a:rPr lang="ru-RU" sz="1400" b="1" dirty="0"/>
            </a:br>
            <a:r>
              <a:rPr lang="ru-RU" sz="1400" b="1" dirty="0"/>
              <a:t>8) Тема беспомощности/права сказать, действовать в своих интересах.</a:t>
            </a:r>
          </a:p>
        </p:txBody>
      </p:sp>
    </p:spTree>
    <p:extLst>
      <p:ext uri="{BB962C8B-B14F-4D97-AF65-F5344CB8AC3E}">
        <p14:creationId xmlns:p14="http://schemas.microsoft.com/office/powerpoint/2010/main" val="4261770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6804248" y="2420888"/>
            <a:ext cx="2448272" cy="4032448"/>
          </a:xfrm>
        </p:spPr>
        <p:txBody>
          <a:bodyPr>
            <a:normAutofit/>
          </a:bodyPr>
          <a:lstStyle/>
          <a:p>
            <a:endParaRPr lang="ru-RU" dirty="0" smtClean="0"/>
          </a:p>
          <a:p>
            <a:endParaRPr lang="ru-RU" dirty="0" smtClean="0"/>
          </a:p>
        </p:txBody>
      </p:sp>
      <p:pic>
        <p:nvPicPr>
          <p:cNvPr id="1026" name="Picture 2" descr="E:\Диск 2\АННА\DISSER &amp; PSYCHOLOGY_9.12.2010\PSYCHOLOGY\Г А\МИГГ\МИГА\Картинки МИГА\бланки МИГА\ЛОГО МИГ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11" y="-30658"/>
            <a:ext cx="1629975" cy="133747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91680" y="253358"/>
            <a:ext cx="7056783" cy="769441"/>
          </a:xfrm>
          <a:prstGeom prst="rect">
            <a:avLst/>
          </a:prstGeom>
        </p:spPr>
        <p:txBody>
          <a:bodyPr wrap="square">
            <a:spAutoFit/>
          </a:bodyPr>
          <a:lstStyle/>
          <a:p>
            <a:pPr algn="ctr"/>
            <a:r>
              <a:rPr lang="ru-RU" sz="2000" b="1" dirty="0" smtClean="0"/>
              <a:t> </a:t>
            </a:r>
            <a:r>
              <a:rPr lang="ru-RU" sz="24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 </a:t>
            </a:r>
            <a:r>
              <a:rPr lang="ru-RU"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некоторые обобщенные темы, </a:t>
            </a:r>
          </a:p>
          <a:p>
            <a:pPr algn="ctr"/>
            <a:r>
              <a:rPr lang="ru-RU"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Относящиеся к социальной </a:t>
            </a:r>
            <a:r>
              <a:rPr lang="ru-RU"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матрице(</a:t>
            </a:r>
            <a:r>
              <a:rPr lang="en-US"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III)</a:t>
            </a:r>
            <a:endParaRPr lang="ru-RU" sz="2000" dirty="0"/>
          </a:p>
        </p:txBody>
      </p:sp>
      <p:sp>
        <p:nvSpPr>
          <p:cNvPr id="3" name="Прямоугольник 2"/>
          <p:cNvSpPr/>
          <p:nvPr/>
        </p:nvSpPr>
        <p:spPr>
          <a:xfrm>
            <a:off x="95513" y="1306817"/>
            <a:ext cx="9013113" cy="6155531"/>
          </a:xfrm>
          <a:prstGeom prst="rect">
            <a:avLst/>
          </a:prstGeom>
        </p:spPr>
        <p:txBody>
          <a:bodyPr wrap="square">
            <a:spAutoFit/>
          </a:bodyPr>
          <a:lstStyle/>
          <a:p>
            <a:r>
              <a:rPr lang="ru-RU" sz="2000" dirty="0" smtClean="0"/>
              <a:t>9</a:t>
            </a:r>
            <a:r>
              <a:rPr lang="ru-RU" sz="2000" dirty="0"/>
              <a:t>) Тема взаимоотношений между мужчиной и женщиной. Тема инициации. </a:t>
            </a:r>
            <a:r>
              <a:rPr lang="en-US" sz="2000" dirty="0" smtClean="0"/>
              <a:t/>
            </a:r>
            <a:br>
              <a:rPr lang="en-US" sz="2000" dirty="0" smtClean="0"/>
            </a:br>
            <a:r>
              <a:rPr lang="ru-RU" sz="2000" dirty="0" smtClean="0"/>
              <a:t>Сны </a:t>
            </a:r>
            <a:r>
              <a:rPr lang="ru-RU" sz="2000" dirty="0"/>
              <a:t>разных циклов на эту тему показали две разные ипостаси женственности</a:t>
            </a:r>
            <a:r>
              <a:rPr lang="ru-RU" sz="2000" dirty="0" smtClean="0"/>
              <a:t>:</a:t>
            </a:r>
            <a:endParaRPr lang="en-US" sz="2000" dirty="0" smtClean="0"/>
          </a:p>
          <a:p>
            <a:r>
              <a:rPr lang="ru-RU" sz="2000" dirty="0"/>
              <a:t/>
            </a:r>
            <a:br>
              <a:rPr lang="ru-RU" sz="2000" dirty="0"/>
            </a:br>
            <a:r>
              <a:rPr lang="ru-RU" sz="2000" dirty="0"/>
              <a:t>- скромной восточной женщины, которой нужно переходное пространство с мамками няньками перед брачной ночью для превращения из девочки в женщину. Сны показывали общий сюжет о насильниках, которым  если удавалось дать отпор, защитить себя, то становилось не так страшно вступать во взаимоотношения с мужчиной.  </a:t>
            </a:r>
            <a:endParaRPr lang="en-US" sz="2000" dirty="0" smtClean="0"/>
          </a:p>
          <a:p>
            <a:r>
              <a:rPr lang="ru-RU" sz="2000" dirty="0"/>
              <a:t/>
            </a:r>
            <a:br>
              <a:rPr lang="ru-RU" sz="2000" dirty="0"/>
            </a:br>
            <a:r>
              <a:rPr lang="ru-RU" sz="2000" dirty="0"/>
              <a:t>Этот по-видимому архетипический механизм инициации в сексуальном развитии схож с аналогичными фантазиями при инициации в других сферах, при стремлении к «высокому» - переход на другой уровень жизни, профессии, амбиций – нужно быть уверенным, что не потеряешь то, что есть. В снах это выражено в образах, что можно спуститься вниз безопасно</a:t>
            </a:r>
            <a:r>
              <a:rPr lang="ru-RU" sz="2000" dirty="0" smtClean="0"/>
              <a:t>.</a:t>
            </a:r>
            <a:endParaRPr lang="en-US" sz="2000" dirty="0" smtClean="0"/>
          </a:p>
          <a:p>
            <a:endParaRPr lang="ru-RU" sz="2000" dirty="0"/>
          </a:p>
          <a:p>
            <a:r>
              <a:rPr lang="ru-RU" sz="2000" dirty="0"/>
              <a:t>- воинствующего феминизма на поверхности, и в глубине социально-политические проблемы, связанные с терроризмом, за которыми стоит образ </a:t>
            </a:r>
            <a:r>
              <a:rPr lang="ru-RU" sz="2000" dirty="0" err="1"/>
              <a:t>Лилит</a:t>
            </a:r>
            <a:r>
              <a:rPr lang="ru-RU" sz="2000" dirty="0"/>
              <a:t>.</a:t>
            </a:r>
          </a:p>
          <a:p>
            <a:endParaRPr lang="en-US" sz="1600" dirty="0" smtClean="0"/>
          </a:p>
          <a:p>
            <a:endParaRPr lang="ru-RU" dirty="0"/>
          </a:p>
        </p:txBody>
      </p:sp>
    </p:spTree>
    <p:extLst>
      <p:ext uri="{BB962C8B-B14F-4D97-AF65-F5344CB8AC3E}">
        <p14:creationId xmlns:p14="http://schemas.microsoft.com/office/powerpoint/2010/main" val="2971188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6804248" y="2420888"/>
            <a:ext cx="2448272" cy="4032448"/>
          </a:xfrm>
        </p:spPr>
        <p:txBody>
          <a:bodyPr>
            <a:normAutofit/>
          </a:bodyPr>
          <a:lstStyle/>
          <a:p>
            <a:endParaRPr lang="ru-RU" dirty="0" smtClean="0"/>
          </a:p>
          <a:p>
            <a:endParaRPr lang="ru-RU" dirty="0" smtClean="0"/>
          </a:p>
        </p:txBody>
      </p:sp>
      <p:pic>
        <p:nvPicPr>
          <p:cNvPr id="1026" name="Picture 2" descr="E:\Диск 2\АННА\DISSER &amp; PSYCHOLOGY_9.12.2010\PSYCHOLOGY\Г А\МИГГ\МИГА\Картинки МИГА\бланки МИГА\ЛОГО МИГ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11" y="-30658"/>
            <a:ext cx="1629975" cy="133747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91680" y="253358"/>
            <a:ext cx="7056783" cy="769441"/>
          </a:xfrm>
          <a:prstGeom prst="rect">
            <a:avLst/>
          </a:prstGeom>
        </p:spPr>
        <p:txBody>
          <a:bodyPr wrap="square">
            <a:spAutoFit/>
          </a:bodyPr>
          <a:lstStyle/>
          <a:p>
            <a:pPr algn="ctr"/>
            <a:r>
              <a:rPr lang="ru-RU" sz="2000" b="1" dirty="0" smtClean="0"/>
              <a:t> </a:t>
            </a:r>
            <a:r>
              <a:rPr lang="ru-RU" sz="24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 </a:t>
            </a:r>
            <a:r>
              <a:rPr lang="ru-RU"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некоторые обобщенные темы, </a:t>
            </a:r>
          </a:p>
          <a:p>
            <a:pPr algn="ctr"/>
            <a:r>
              <a:rPr lang="ru-RU"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Относящиеся к социальной </a:t>
            </a:r>
            <a:r>
              <a:rPr lang="ru-RU"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матрице(</a:t>
            </a:r>
            <a:r>
              <a:rPr lang="en-US"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IV)</a:t>
            </a:r>
            <a:endParaRPr lang="ru-RU" sz="2000" dirty="0"/>
          </a:p>
        </p:txBody>
      </p:sp>
      <p:sp>
        <p:nvSpPr>
          <p:cNvPr id="3" name="Прямоугольник 2"/>
          <p:cNvSpPr/>
          <p:nvPr/>
        </p:nvSpPr>
        <p:spPr>
          <a:xfrm>
            <a:off x="95513" y="1306817"/>
            <a:ext cx="9013113" cy="5078313"/>
          </a:xfrm>
          <a:prstGeom prst="rect">
            <a:avLst/>
          </a:prstGeom>
        </p:spPr>
        <p:txBody>
          <a:bodyPr wrap="square">
            <a:spAutoFit/>
          </a:bodyPr>
          <a:lstStyle/>
          <a:p>
            <a:endParaRPr lang="ru-RU" sz="2000" dirty="0"/>
          </a:p>
          <a:p>
            <a:r>
              <a:rPr lang="ru-RU" dirty="0" smtClean="0"/>
              <a:t>В </a:t>
            </a:r>
            <a:r>
              <a:rPr lang="ru-RU" dirty="0"/>
              <a:t>какой-то степени эти темы могут звучать отстраненно, аналогично тому, как звучит теоретический рассказ об </a:t>
            </a:r>
            <a:r>
              <a:rPr lang="ru-RU" dirty="0" err="1"/>
              <a:t>эдипальной</a:t>
            </a:r>
            <a:r>
              <a:rPr lang="ru-RU" dirty="0"/>
              <a:t> ситуации без соединения с этим опытом. </a:t>
            </a:r>
            <a:endParaRPr lang="en-US" dirty="0" smtClean="0"/>
          </a:p>
          <a:p>
            <a:endParaRPr lang="en-US" dirty="0"/>
          </a:p>
          <a:p>
            <a:r>
              <a:rPr lang="ru-RU" dirty="0" smtClean="0"/>
              <a:t>В </a:t>
            </a:r>
            <a:r>
              <a:rPr lang="en-US" dirty="0"/>
              <a:t>SDM </a:t>
            </a:r>
            <a:r>
              <a:rPr lang="ru-RU" dirty="0"/>
              <a:t>происходит соединение с частями своего Я, находящимися в реальном переживании этого коллективного социального опыта. </a:t>
            </a:r>
            <a:endParaRPr lang="en-US" dirty="0" smtClean="0"/>
          </a:p>
          <a:p>
            <a:r>
              <a:rPr lang="ru-RU" dirty="0" smtClean="0"/>
              <a:t>Собственно </a:t>
            </a:r>
            <a:r>
              <a:rPr lang="ru-RU" dirty="0"/>
              <a:t>благодаря актуальности этого опыта, он и проявляется в сновидениях, а затем и в ассоциациях к ним, и может быть извлечен из материала </a:t>
            </a:r>
            <a:r>
              <a:rPr lang="en-US" dirty="0"/>
              <a:t>SDM</a:t>
            </a:r>
            <a:r>
              <a:rPr lang="ru-RU" dirty="0"/>
              <a:t>, осмыслен и суммирован в обобщенном виде уже тут. </a:t>
            </a:r>
            <a:endParaRPr lang="en-US" dirty="0" smtClean="0"/>
          </a:p>
          <a:p>
            <a:endParaRPr lang="en-US" dirty="0"/>
          </a:p>
          <a:p>
            <a:r>
              <a:rPr lang="ru-RU" dirty="0" smtClean="0"/>
              <a:t>Но </a:t>
            </a:r>
            <a:r>
              <a:rPr lang="ru-RU" dirty="0"/>
              <a:t>с уверенностью можно сказать, что это разделяемые обществом в целом темы, бессознательные социальные фантазии, которые полезно иметь ввиду для понимания общественных процессов, которые являются уже частными реакциями на переживаемую бессознательную социальную фантазию. (Аналогично различным реакциям участников в групп-аналитической группе на общую для всех тему, бессознательную групповую фантазию).</a:t>
            </a:r>
          </a:p>
          <a:p>
            <a:endParaRPr lang="en-US" sz="1600" dirty="0" smtClean="0"/>
          </a:p>
          <a:p>
            <a:endParaRPr lang="ru-RU" dirty="0"/>
          </a:p>
        </p:txBody>
      </p:sp>
    </p:spTree>
    <p:extLst>
      <p:ext uri="{BB962C8B-B14F-4D97-AF65-F5344CB8AC3E}">
        <p14:creationId xmlns:p14="http://schemas.microsoft.com/office/powerpoint/2010/main" val="2419054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6804248" y="2420888"/>
            <a:ext cx="2448272" cy="4032448"/>
          </a:xfrm>
        </p:spPr>
        <p:txBody>
          <a:bodyPr>
            <a:normAutofit/>
          </a:bodyPr>
          <a:lstStyle/>
          <a:p>
            <a:endParaRPr lang="ru-RU" dirty="0" smtClean="0"/>
          </a:p>
          <a:p>
            <a:endParaRPr lang="ru-RU" dirty="0" smtClean="0"/>
          </a:p>
        </p:txBody>
      </p:sp>
      <p:pic>
        <p:nvPicPr>
          <p:cNvPr id="1026" name="Picture 2" descr="E:\Диск 2\АННА\DISSER &amp; PSYCHOLOGY_9.12.2010\PSYCHOLOGY\Г А\МИГГ\МИГА\Картинки МИГА\бланки МИГА\ЛОГО МИГ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11" y="-30658"/>
            <a:ext cx="1629975" cy="133747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91680" y="253358"/>
            <a:ext cx="7056783" cy="461665"/>
          </a:xfrm>
          <a:prstGeom prst="rect">
            <a:avLst/>
          </a:prstGeom>
        </p:spPr>
        <p:txBody>
          <a:bodyPr wrap="square">
            <a:spAutoFit/>
          </a:bodyPr>
          <a:lstStyle/>
          <a:p>
            <a:pPr algn="ctr"/>
            <a:r>
              <a:rPr lang="ru-RU" sz="2000" b="1" dirty="0" smtClean="0"/>
              <a:t> </a:t>
            </a:r>
            <a:r>
              <a:rPr lang="ru-RU" sz="24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 заключение</a:t>
            </a:r>
            <a:endParaRPr lang="ru-RU" sz="2000" dirty="0"/>
          </a:p>
        </p:txBody>
      </p:sp>
      <p:sp>
        <p:nvSpPr>
          <p:cNvPr id="3" name="Прямоугольник 2"/>
          <p:cNvSpPr/>
          <p:nvPr/>
        </p:nvSpPr>
        <p:spPr>
          <a:xfrm>
            <a:off x="95513" y="1306817"/>
            <a:ext cx="9013113" cy="6247864"/>
          </a:xfrm>
          <a:prstGeom prst="rect">
            <a:avLst/>
          </a:prstGeom>
        </p:spPr>
        <p:txBody>
          <a:bodyPr wrap="square">
            <a:spAutoFit/>
          </a:bodyPr>
          <a:lstStyle/>
          <a:p>
            <a:r>
              <a:rPr lang="ru-RU" sz="2000" u="sng" dirty="0" smtClean="0"/>
              <a:t>В </a:t>
            </a:r>
            <a:r>
              <a:rPr lang="ru-RU" sz="2000" u="sng" dirty="0"/>
              <a:t>заключение </a:t>
            </a:r>
            <a:r>
              <a:rPr lang="ru-RU" sz="2000" dirty="0"/>
              <a:t>хочется сказать, что метод Социальной матрицы сновидений открывает новый мир для осмысления реальности. </a:t>
            </a:r>
            <a:endParaRPr lang="ru-RU" sz="2000" dirty="0" smtClean="0"/>
          </a:p>
          <a:p>
            <a:endParaRPr lang="ru-RU" sz="2000" dirty="0"/>
          </a:p>
          <a:p>
            <a:r>
              <a:rPr lang="ru-RU" sz="2000" dirty="0" smtClean="0"/>
              <a:t>Приложение </a:t>
            </a:r>
            <a:r>
              <a:rPr lang="ru-RU" sz="2000" dirty="0"/>
              <a:t>психоаналитической и групп-аналитической теории к социуму дает новое знание о социальных процессах и новое понимание себя в них. </a:t>
            </a:r>
            <a:endParaRPr lang="ru-RU" sz="2000" dirty="0" smtClean="0"/>
          </a:p>
          <a:p>
            <a:endParaRPr lang="ru-RU" sz="2000" dirty="0"/>
          </a:p>
          <a:p>
            <a:r>
              <a:rPr lang="ru-RU" sz="2000" dirty="0" smtClean="0"/>
              <a:t>Соглашусь </a:t>
            </a:r>
            <a:r>
              <a:rPr lang="ru-RU" sz="2000" dirty="0"/>
              <a:t>с Лоуренсом, что метод социальной матрицы сновидений дополняет психотерапевтический подход, поскольку понимание места каких-либо индивидуальных проявлений человека в социальной матрице (например, что какие-то его комплексы являются архетипическими чертами, свойственными роду человеческому в целом, или неотъемлемой частью социальных отношений в прошлом и настоящем) обеспечивает более целостное, и вероятно, более гармоничное и адаптивное представление о себе. </a:t>
            </a:r>
            <a:endParaRPr lang="ru-RU" sz="2000" dirty="0" smtClean="0"/>
          </a:p>
          <a:p>
            <a:endParaRPr lang="ru-RU" sz="2000" dirty="0"/>
          </a:p>
          <a:p>
            <a:r>
              <a:rPr lang="ru-RU" sz="2000" dirty="0" smtClean="0"/>
              <a:t>Думаю</a:t>
            </a:r>
            <a:r>
              <a:rPr lang="ru-RU" sz="2000" dirty="0"/>
              <a:t>, что возможности приложения данного метода безграничны. </a:t>
            </a:r>
            <a:endParaRPr lang="ru-RU" sz="2000" dirty="0" smtClean="0"/>
          </a:p>
          <a:p>
            <a:r>
              <a:rPr lang="ru-RU" sz="2000" dirty="0" smtClean="0"/>
              <a:t>В </a:t>
            </a:r>
            <a:r>
              <a:rPr lang="ru-RU" sz="2000" dirty="0"/>
              <a:t>качестве примера позвольте заключить доклад строками одной из участниц курса, которые она прислала мне по окончанию занятий вместе с фотографией картины, которую вы видите на экране:</a:t>
            </a:r>
          </a:p>
          <a:p>
            <a:endParaRPr lang="en-US" sz="2000" dirty="0" smtClean="0"/>
          </a:p>
          <a:p>
            <a:endParaRPr lang="ru-RU" sz="2000" dirty="0"/>
          </a:p>
        </p:txBody>
      </p:sp>
    </p:spTree>
    <p:extLst>
      <p:ext uri="{BB962C8B-B14F-4D97-AF65-F5344CB8AC3E}">
        <p14:creationId xmlns:p14="http://schemas.microsoft.com/office/powerpoint/2010/main" val="2677735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9918" y="332656"/>
            <a:ext cx="7642023" cy="1143000"/>
          </a:xfrm>
        </p:spPr>
        <p:txBody>
          <a:bodyPr>
            <a:normAutofit fontScale="90000"/>
          </a:bodyPr>
          <a:lstStyle/>
          <a:p>
            <a:r>
              <a:rPr lang="ru-RU" dirty="0" smtClean="0">
                <a:effectLst/>
              </a:rPr>
              <a:t/>
            </a:r>
            <a:br>
              <a:rPr lang="ru-RU" dirty="0" smtClean="0">
                <a:effectLst/>
              </a:rPr>
            </a:b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664" y="764704"/>
            <a:ext cx="5577044" cy="4917204"/>
          </a:xfrm>
        </p:spPr>
      </p:pic>
      <p:sp>
        <p:nvSpPr>
          <p:cNvPr id="3" name="Прямоугольник 2"/>
          <p:cNvSpPr/>
          <p:nvPr/>
        </p:nvSpPr>
        <p:spPr>
          <a:xfrm>
            <a:off x="5436096" y="0"/>
            <a:ext cx="3816424" cy="6786473"/>
          </a:xfrm>
          <a:prstGeom prst="rect">
            <a:avLst/>
          </a:prstGeom>
        </p:spPr>
        <p:txBody>
          <a:bodyPr wrap="square">
            <a:spAutoFit/>
          </a:bodyPr>
          <a:lstStyle/>
          <a:p>
            <a:r>
              <a:rPr lang="ru-RU" sz="1500" dirty="0"/>
              <a:t>«Я стала участником </a:t>
            </a:r>
            <a:r>
              <a:rPr lang="ru-RU" sz="1500" dirty="0" smtClean="0"/>
              <a:t>курса </a:t>
            </a:r>
            <a:r>
              <a:rPr lang="ru-RU" sz="1500" b="1" dirty="0"/>
              <a:t>«Сновидения в групповой психотерапии»,</a:t>
            </a:r>
            <a:r>
              <a:rPr lang="ru-RU" sz="1500" dirty="0"/>
              <a:t> не будучи профессиональным психологом, полагая, что этот опыт поможет мне в педагогической деятельности. И, действительно, в работе с коллективом я увидела  проблемы, которые не замечала раньше. Конечно, чтобы применять знания в педагогике, нужно еще учиться. Я уже вижу проблему, но пока не имею права ее решать, ведь воздействовать на человека - большая ответственность. Можно навредить</a:t>
            </a:r>
            <a:r>
              <a:rPr lang="ru-RU" sz="1500" dirty="0" smtClean="0"/>
              <a:t>)))</a:t>
            </a:r>
          </a:p>
          <a:p>
            <a:endParaRPr lang="ru-RU" sz="1500" dirty="0"/>
          </a:p>
          <a:p>
            <a:r>
              <a:rPr lang="ru-RU" sz="1500" b="1" dirty="0"/>
              <a:t>Гораздо важнее для  меня оказался "внутренний" результат</a:t>
            </a:r>
            <a:r>
              <a:rPr lang="ru-RU" sz="1500" dirty="0"/>
              <a:t>. Он появился случайно, как бы помимо моей воли. Последние два месяца я работала над картиной, которая должна была выразить мои внутренние противоречия в момент принятия решения. Это были две группы дерущихся людей, группа убегающих и кричащая от ужаса женщина. Я старалась избегать любых намёков на политику. Но завершив работу, поняла, что на самом деле, изобразила состояние нестабильности в  обществе в виде реального столкновения враждующих сил. </a:t>
            </a:r>
            <a:r>
              <a:rPr lang="ru-RU" sz="1500" b="1" u="sng" dirty="0"/>
              <a:t>Так неосознанно через личностное я выразила нечто социальное</a:t>
            </a:r>
            <a:r>
              <a:rPr lang="ru-RU" sz="1500" u="sng" dirty="0"/>
              <a:t>.»</a:t>
            </a:r>
          </a:p>
        </p:txBody>
      </p:sp>
    </p:spTree>
    <p:extLst>
      <p:ext uri="{BB962C8B-B14F-4D97-AF65-F5344CB8AC3E}">
        <p14:creationId xmlns:p14="http://schemas.microsoft.com/office/powerpoint/2010/main" val="866298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6804248" y="2420888"/>
            <a:ext cx="2448272" cy="4032448"/>
          </a:xfrm>
        </p:spPr>
        <p:txBody>
          <a:bodyPr>
            <a:normAutofit/>
          </a:bodyPr>
          <a:lstStyle/>
          <a:p>
            <a:endParaRPr lang="ru-RU" dirty="0" smtClean="0"/>
          </a:p>
          <a:p>
            <a:endParaRPr lang="ru-RU" dirty="0" smtClean="0"/>
          </a:p>
        </p:txBody>
      </p:sp>
      <p:pic>
        <p:nvPicPr>
          <p:cNvPr id="1026" name="Picture 2" descr="E:\Диск 2\АННА\DISSER &amp; PSYCHOLOGY_9.12.2010\PSYCHOLOGY\Г А\МИГГ\МИГА\Картинки МИГА\бланки МИГА\ЛОГО МИГ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11" y="-30658"/>
            <a:ext cx="2461153" cy="201949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779911" y="1412776"/>
            <a:ext cx="3587569" cy="461665"/>
          </a:xfrm>
          <a:prstGeom prst="rect">
            <a:avLst/>
          </a:prstGeom>
        </p:spPr>
        <p:txBody>
          <a:bodyPr wrap="square">
            <a:spAutoFit/>
          </a:bodyPr>
          <a:lstStyle/>
          <a:p>
            <a:r>
              <a:rPr lang="ru-RU" sz="2000" b="1" dirty="0" smtClean="0"/>
              <a:t> </a:t>
            </a:r>
            <a:r>
              <a:rPr lang="ru-RU" sz="24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 ссылки</a:t>
            </a:r>
            <a:endParaRPr lang="ru-RU" sz="2000" dirty="0"/>
          </a:p>
        </p:txBody>
      </p:sp>
      <p:sp>
        <p:nvSpPr>
          <p:cNvPr id="3" name="Прямоугольник 2"/>
          <p:cNvSpPr/>
          <p:nvPr/>
        </p:nvSpPr>
        <p:spPr>
          <a:xfrm>
            <a:off x="-27580" y="2204864"/>
            <a:ext cx="9013113" cy="2123658"/>
          </a:xfrm>
          <a:prstGeom prst="rect">
            <a:avLst/>
          </a:prstGeom>
        </p:spPr>
        <p:txBody>
          <a:bodyPr wrap="square">
            <a:spAutoFit/>
          </a:bodyPr>
          <a:lstStyle/>
          <a:p>
            <a:r>
              <a:rPr lang="ru-RU" sz="1600" dirty="0" smtClean="0"/>
              <a:t>. </a:t>
            </a:r>
            <a:r>
              <a:rPr lang="ru-RU" sz="1600" dirty="0"/>
              <a:t>1. "</a:t>
            </a:r>
            <a:r>
              <a:rPr lang="ru-RU" sz="1600" dirty="0" err="1"/>
              <a:t>Взаимодополняемость</a:t>
            </a:r>
            <a:r>
              <a:rPr lang="ru-RU" sz="1600" dirty="0"/>
              <a:t> социальных сновидений и терапевтических сновидений" В. Гордон Лоренц и Ханна </a:t>
            </a:r>
            <a:r>
              <a:rPr lang="ru-RU" sz="1600" dirty="0" err="1"/>
              <a:t>Биран</a:t>
            </a:r>
            <a:r>
              <a:rPr lang="ru-RU" sz="1600" dirty="0"/>
              <a:t> (</a:t>
            </a:r>
            <a:r>
              <a:rPr lang="ru-RU" sz="1600" dirty="0" err="1"/>
              <a:t>The</a:t>
            </a:r>
            <a:r>
              <a:rPr lang="ru-RU" sz="1600" dirty="0"/>
              <a:t> </a:t>
            </a:r>
            <a:r>
              <a:rPr lang="ru-RU" sz="1600" dirty="0" err="1"/>
              <a:t>Complementarity</a:t>
            </a:r>
            <a:r>
              <a:rPr lang="ru-RU" sz="1600" dirty="0"/>
              <a:t> </a:t>
            </a:r>
            <a:r>
              <a:rPr lang="ru-RU" sz="1600" dirty="0" err="1"/>
              <a:t>of</a:t>
            </a:r>
            <a:r>
              <a:rPr lang="ru-RU" sz="1600" dirty="0"/>
              <a:t> </a:t>
            </a:r>
            <a:r>
              <a:rPr lang="ru-RU" sz="1600" dirty="0" err="1"/>
              <a:t>Social</a:t>
            </a:r>
            <a:r>
              <a:rPr lang="ru-RU" sz="1600" dirty="0"/>
              <a:t> </a:t>
            </a:r>
            <a:r>
              <a:rPr lang="ru-RU" sz="1600" dirty="0" err="1"/>
              <a:t>Dreaming</a:t>
            </a:r>
            <a:r>
              <a:rPr lang="ru-RU" sz="1600" dirty="0"/>
              <a:t> </a:t>
            </a:r>
            <a:r>
              <a:rPr lang="ru-RU" sz="1600" dirty="0" err="1"/>
              <a:t>and</a:t>
            </a:r>
            <a:r>
              <a:rPr lang="ru-RU" sz="1600" dirty="0"/>
              <a:t> </a:t>
            </a:r>
            <a:r>
              <a:rPr lang="ru-RU" sz="1600" dirty="0" err="1"/>
              <a:t>Therapeutic</a:t>
            </a:r>
            <a:r>
              <a:rPr lang="ru-RU" sz="1600" dirty="0"/>
              <a:t> </a:t>
            </a:r>
            <a:r>
              <a:rPr lang="ru-RU" sz="1600" dirty="0" err="1"/>
              <a:t>Dreaming</a:t>
            </a:r>
            <a:r>
              <a:rPr lang="ru-RU" sz="1600" dirty="0"/>
              <a:t> W. </a:t>
            </a:r>
            <a:r>
              <a:rPr lang="ru-RU" sz="1600" dirty="0" err="1"/>
              <a:t>Gordon</a:t>
            </a:r>
            <a:r>
              <a:rPr lang="ru-RU" sz="1600" dirty="0"/>
              <a:t> </a:t>
            </a:r>
            <a:r>
              <a:rPr lang="ru-RU" sz="1600" dirty="0" err="1"/>
              <a:t>Lawrence</a:t>
            </a:r>
            <a:r>
              <a:rPr lang="ru-RU" sz="1600" dirty="0"/>
              <a:t> </a:t>
            </a:r>
            <a:r>
              <a:rPr lang="ru-RU" sz="1600" dirty="0" err="1"/>
              <a:t>and</a:t>
            </a:r>
            <a:r>
              <a:rPr lang="ru-RU" sz="1600" dirty="0"/>
              <a:t> </a:t>
            </a:r>
            <a:r>
              <a:rPr lang="ru-RU" sz="1600" dirty="0" err="1"/>
              <a:t>Hanna</a:t>
            </a:r>
            <a:r>
              <a:rPr lang="ru-RU" sz="1600" dirty="0"/>
              <a:t> </a:t>
            </a:r>
            <a:r>
              <a:rPr lang="ru-RU" sz="1600" dirty="0" err="1"/>
              <a:t>Biran</a:t>
            </a:r>
            <a:r>
              <a:rPr lang="ru-RU" sz="1600" dirty="0"/>
              <a:t>) из книги “</a:t>
            </a:r>
            <a:r>
              <a:rPr lang="ru-RU" sz="1600" dirty="0" err="1"/>
              <a:t>Dreams</a:t>
            </a:r>
            <a:r>
              <a:rPr lang="ru-RU" sz="1600" dirty="0"/>
              <a:t> </a:t>
            </a:r>
            <a:r>
              <a:rPr lang="ru-RU" sz="1600" dirty="0" err="1"/>
              <a:t>in</a:t>
            </a:r>
            <a:r>
              <a:rPr lang="ru-RU" sz="1600" dirty="0"/>
              <a:t> </a:t>
            </a:r>
            <a:r>
              <a:rPr lang="ru-RU" sz="1600" dirty="0" err="1"/>
              <a:t>Group</a:t>
            </a:r>
            <a:r>
              <a:rPr lang="ru-RU" sz="1600" dirty="0"/>
              <a:t> </a:t>
            </a:r>
            <a:r>
              <a:rPr lang="ru-RU" sz="1600" dirty="0" err="1"/>
              <a:t>Psychotherapy</a:t>
            </a:r>
            <a:r>
              <a:rPr lang="ru-RU" sz="1600" dirty="0"/>
              <a:t>. </a:t>
            </a:r>
            <a:r>
              <a:rPr lang="en-US" sz="1600" dirty="0"/>
              <a:t>Theory and Technique” edited by Claudio </a:t>
            </a:r>
            <a:r>
              <a:rPr lang="en-US" sz="1600" dirty="0" err="1"/>
              <a:t>Neri</a:t>
            </a:r>
            <a:r>
              <a:rPr lang="en-US" sz="1600" dirty="0"/>
              <a:t>, Malcolm Panes and </a:t>
            </a:r>
            <a:r>
              <a:rPr lang="en-US" sz="1600" dirty="0" err="1"/>
              <a:t>Robi</a:t>
            </a:r>
            <a:r>
              <a:rPr lang="en-US" sz="1600" dirty="0"/>
              <a:t> Friedman</a:t>
            </a:r>
            <a:r>
              <a:rPr lang="en-US" sz="1600" dirty="0" smtClean="0"/>
              <a:t>.</a:t>
            </a:r>
            <a:endParaRPr lang="ru-RU" sz="1600" dirty="0" smtClean="0"/>
          </a:p>
          <a:p>
            <a:endParaRPr lang="ru-RU" sz="1600" dirty="0"/>
          </a:p>
          <a:p>
            <a:r>
              <a:rPr lang="ru-RU" sz="1600" dirty="0"/>
              <a:t>2. </a:t>
            </a:r>
            <a:r>
              <a:rPr lang="ru-RU" sz="1600" dirty="0" err="1"/>
              <a:t>Веллерт</a:t>
            </a:r>
            <a:r>
              <a:rPr lang="ru-RU" sz="1600" dirty="0"/>
              <a:t> И. Теоретические построения группового психоанализа. В кн.: Групповой психоанализ. Теория – техника – применения /2-е изд., с изм. – М.: VERTE, 2008. </a:t>
            </a:r>
          </a:p>
          <a:p>
            <a:endParaRPr lang="ru-RU" sz="2000" dirty="0"/>
          </a:p>
        </p:txBody>
      </p:sp>
      <p:sp>
        <p:nvSpPr>
          <p:cNvPr id="4" name="Прямоугольник 3"/>
          <p:cNvSpPr/>
          <p:nvPr/>
        </p:nvSpPr>
        <p:spPr>
          <a:xfrm>
            <a:off x="1012260" y="4221088"/>
            <a:ext cx="6224012" cy="584775"/>
          </a:xfrm>
          <a:prstGeom prst="rect">
            <a:avLst/>
          </a:prstGeom>
        </p:spPr>
        <p:txBody>
          <a:bodyPr wrap="none">
            <a:spAutoFit/>
          </a:bodyPr>
          <a:lstStyle/>
          <a:p>
            <a:pPr algn="ctr"/>
            <a:r>
              <a:rPr lang="ru-RU" sz="1600" b="1" dirty="0"/>
              <a:t> </a:t>
            </a:r>
            <a:r>
              <a:rPr lang="ru-RU"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rPr>
              <a:t> </a:t>
            </a:r>
            <a:r>
              <a:rPr lang="ru-RU" sz="32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rPr>
              <a:t>благодарю за внимание</a:t>
            </a:r>
            <a:endParaRPr lang="ru-RU" sz="3200" dirty="0"/>
          </a:p>
        </p:txBody>
      </p:sp>
      <p:sp>
        <p:nvSpPr>
          <p:cNvPr id="6" name="Прямоугольник 5"/>
          <p:cNvSpPr/>
          <p:nvPr/>
        </p:nvSpPr>
        <p:spPr>
          <a:xfrm>
            <a:off x="2267744" y="5301208"/>
            <a:ext cx="4577856" cy="954107"/>
          </a:xfrm>
          <a:prstGeom prst="rect">
            <a:avLst/>
          </a:prstGeom>
        </p:spPr>
        <p:txBody>
          <a:bodyPr wrap="none">
            <a:spAutoFit/>
          </a:bodyPr>
          <a:lstStyle/>
          <a:p>
            <a:pPr algn="ctr"/>
            <a:r>
              <a:rPr lang="ru-RU" sz="24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rPr>
              <a:t>Анна Игоревна Цапенко</a:t>
            </a:r>
          </a:p>
          <a:p>
            <a:pPr algn="ctr"/>
            <a:r>
              <a:rPr lang="ru-RU" sz="16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rPr>
              <a:t>+7 (926) 214-17-36</a:t>
            </a:r>
          </a:p>
          <a:p>
            <a:pPr algn="ctr"/>
            <a:r>
              <a:rPr lang="en-US" sz="16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rPr>
              <a:t>annats@mail.ru</a:t>
            </a:r>
            <a:endParaRPr lang="ru-RU" sz="1600" dirty="0"/>
          </a:p>
        </p:txBody>
      </p:sp>
    </p:spTree>
    <p:extLst>
      <p:ext uri="{BB962C8B-B14F-4D97-AF65-F5344CB8AC3E}">
        <p14:creationId xmlns:p14="http://schemas.microsoft.com/office/powerpoint/2010/main" val="39694758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6804248" y="2420888"/>
            <a:ext cx="2448272" cy="4032448"/>
          </a:xfrm>
        </p:spPr>
        <p:txBody>
          <a:bodyPr>
            <a:normAutofit/>
          </a:bodyPr>
          <a:lstStyle/>
          <a:p>
            <a:endParaRPr lang="ru-RU" dirty="0" smtClean="0"/>
          </a:p>
          <a:p>
            <a:endParaRPr lang="ru-RU" dirty="0" smtClean="0"/>
          </a:p>
        </p:txBody>
      </p:sp>
      <p:pic>
        <p:nvPicPr>
          <p:cNvPr id="1026" name="Picture 2" descr="E:\Диск 2\АННА\DISSER &amp; PSYCHOLOGY_9.12.2010\PSYCHOLOGY\Г А\МИГГ\МИГА\Картинки МИГА\бланки МИГА\ЛОГО МИГ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1" y="-30658"/>
            <a:ext cx="2174458" cy="178425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2204864"/>
            <a:ext cx="9002564" cy="954107"/>
          </a:xfrm>
          <a:prstGeom prst="rect">
            <a:avLst/>
          </a:prstGeom>
        </p:spPr>
        <p:txBody>
          <a:bodyPr wrap="square">
            <a:spAutoFit/>
          </a:bodyPr>
          <a:lstStyle/>
          <a:p>
            <a:pPr algn="ctr"/>
            <a:r>
              <a:rPr lang="ru-RU" sz="2000" b="1" dirty="0"/>
              <a:t> </a:t>
            </a:r>
            <a:r>
              <a:rPr lang="ru-RU" sz="2800"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Возможности исследования </a:t>
            </a:r>
            <a:endParaRPr lang="ru-RU" sz="2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endParaRPr>
          </a:p>
          <a:p>
            <a:pPr algn="ctr"/>
            <a:r>
              <a:rPr lang="ru-RU" sz="2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области </a:t>
            </a:r>
            <a:r>
              <a:rPr lang="ru-RU" sz="2800"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социального бессознательного</a:t>
            </a:r>
          </a:p>
        </p:txBody>
      </p:sp>
      <p:sp>
        <p:nvSpPr>
          <p:cNvPr id="3" name="Прямоугольник 2"/>
          <p:cNvSpPr/>
          <p:nvPr/>
        </p:nvSpPr>
        <p:spPr>
          <a:xfrm>
            <a:off x="611560" y="4797152"/>
            <a:ext cx="8208912" cy="954107"/>
          </a:xfrm>
          <a:prstGeom prst="rect">
            <a:avLst/>
          </a:prstGeom>
        </p:spPr>
        <p:txBody>
          <a:bodyPr wrap="square">
            <a:spAutoFit/>
          </a:bodyPr>
          <a:lstStyle/>
          <a:p>
            <a:pPr algn="ctr"/>
            <a:r>
              <a:rPr lang="en-US" sz="2800"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Social Dream Matrix (SDM) </a:t>
            </a:r>
            <a:endParaRPr lang="ru-RU" sz="2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endParaRPr>
          </a:p>
          <a:p>
            <a:pPr algn="ctr"/>
            <a:r>
              <a:rPr lang="ru-RU" sz="2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Матрица </a:t>
            </a:r>
            <a:r>
              <a:rPr lang="ru-RU" sz="2800"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социального сновидения</a:t>
            </a:r>
          </a:p>
        </p:txBody>
      </p:sp>
    </p:spTree>
    <p:extLst>
      <p:ext uri="{BB962C8B-B14F-4D97-AF65-F5344CB8AC3E}">
        <p14:creationId xmlns:p14="http://schemas.microsoft.com/office/powerpoint/2010/main" val="1517735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6804248" y="2420888"/>
            <a:ext cx="2448272" cy="4032448"/>
          </a:xfrm>
        </p:spPr>
        <p:txBody>
          <a:bodyPr>
            <a:normAutofit/>
          </a:bodyPr>
          <a:lstStyle/>
          <a:p>
            <a:endParaRPr lang="ru-RU" dirty="0" smtClean="0"/>
          </a:p>
          <a:p>
            <a:endParaRPr lang="ru-RU" dirty="0" smtClean="0"/>
          </a:p>
        </p:txBody>
      </p:sp>
      <p:pic>
        <p:nvPicPr>
          <p:cNvPr id="1026" name="Picture 2" descr="E:\Диск 2\АННА\DISSER &amp; PSYCHOLOGY_9.12.2010\PSYCHOLOGY\Г А\МИГГ\МИГА\Картинки МИГА\бланки МИГА\ЛОГО МИГ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1" y="-30658"/>
            <a:ext cx="2174458" cy="178425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979712" y="384413"/>
            <a:ext cx="7056783" cy="892552"/>
          </a:xfrm>
          <a:prstGeom prst="rect">
            <a:avLst/>
          </a:prstGeom>
        </p:spPr>
        <p:txBody>
          <a:bodyPr wrap="square">
            <a:spAutoFit/>
          </a:bodyPr>
          <a:lstStyle/>
          <a:p>
            <a:pPr algn="ctr"/>
            <a:r>
              <a:rPr lang="ru-RU" sz="2000" b="1" dirty="0"/>
              <a:t> </a:t>
            </a:r>
            <a:r>
              <a:rPr lang="ru-RU" sz="2400"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Концепция социального сновидения </a:t>
            </a:r>
            <a:endParaRPr lang="ru-RU" sz="24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endParaRPr>
          </a:p>
          <a:p>
            <a:pPr algn="ctr"/>
            <a:r>
              <a:rPr lang="ru-RU" sz="24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Гордона Лоуренса</a:t>
            </a:r>
            <a:r>
              <a:rPr lang="ru-RU" sz="2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 </a:t>
            </a:r>
            <a:endParaRPr lang="ru-RU" sz="2800"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endParaRPr>
          </a:p>
        </p:txBody>
      </p:sp>
      <p:sp>
        <p:nvSpPr>
          <p:cNvPr id="6" name="Прямоугольник 5"/>
          <p:cNvSpPr/>
          <p:nvPr/>
        </p:nvSpPr>
        <p:spPr>
          <a:xfrm>
            <a:off x="111927" y="1835532"/>
            <a:ext cx="3960440" cy="369332"/>
          </a:xfrm>
          <a:prstGeom prst="rect">
            <a:avLst/>
          </a:prstGeom>
        </p:spPr>
        <p:txBody>
          <a:bodyPr wrap="square">
            <a:spAutoFit/>
          </a:bodyPr>
          <a:lstStyle/>
          <a:p>
            <a:pPr lvl="0"/>
            <a:r>
              <a:rPr lang="ru-RU"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История</a:t>
            </a:r>
            <a:r>
              <a:rPr lang="ru-RU" b="1" u="sng" dirty="0">
                <a:solidFill>
                  <a:prstClr val="white"/>
                </a:solidFill>
              </a:rPr>
              <a:t> </a:t>
            </a:r>
            <a:r>
              <a:rPr lang="ru-RU"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создания</a:t>
            </a:r>
          </a:p>
        </p:txBody>
      </p:sp>
      <p:sp>
        <p:nvSpPr>
          <p:cNvPr id="7" name="Прямоугольник 6"/>
          <p:cNvSpPr/>
          <p:nvPr/>
        </p:nvSpPr>
        <p:spPr>
          <a:xfrm>
            <a:off x="35495" y="2204864"/>
            <a:ext cx="9000999" cy="4247317"/>
          </a:xfrm>
          <a:prstGeom prst="rect">
            <a:avLst/>
          </a:prstGeom>
        </p:spPr>
        <p:txBody>
          <a:bodyPr wrap="square">
            <a:spAutoFit/>
          </a:bodyPr>
          <a:lstStyle/>
          <a:p>
            <a:r>
              <a:rPr lang="ru-RU" b="1" dirty="0" err="1"/>
              <a:t>Dr</a:t>
            </a:r>
            <a:r>
              <a:rPr lang="ru-RU" b="1" dirty="0"/>
              <a:t>. </a:t>
            </a:r>
            <a:r>
              <a:rPr lang="ru-RU" b="1" dirty="0" err="1"/>
              <a:t>Gordon</a:t>
            </a:r>
            <a:r>
              <a:rPr lang="ru-RU" b="1" dirty="0"/>
              <a:t> </a:t>
            </a:r>
            <a:r>
              <a:rPr lang="ru-RU" b="1" dirty="0" err="1"/>
              <a:t>Lawrence</a:t>
            </a:r>
            <a:r>
              <a:rPr lang="ru-RU" b="1" dirty="0"/>
              <a:t> (1934-2013) создал концепцию социального сновидения, опираясь на свой опыт работы в </a:t>
            </a:r>
            <a:r>
              <a:rPr lang="ru-RU" b="1" dirty="0" err="1"/>
              <a:t>Тавистокском</a:t>
            </a:r>
            <a:r>
              <a:rPr lang="ru-RU" b="1" dirty="0"/>
              <a:t> Институте Человеческих Отношений (</a:t>
            </a:r>
            <a:r>
              <a:rPr lang="ru-RU" b="1" dirty="0" err="1"/>
              <a:t>Tavistock</a:t>
            </a:r>
            <a:r>
              <a:rPr lang="ru-RU" b="1" dirty="0"/>
              <a:t> </a:t>
            </a:r>
            <a:r>
              <a:rPr lang="ru-RU" b="1" dirty="0" err="1"/>
              <a:t>Institute</a:t>
            </a:r>
            <a:r>
              <a:rPr lang="ru-RU" b="1" dirty="0"/>
              <a:t> </a:t>
            </a:r>
            <a:r>
              <a:rPr lang="ru-RU" b="1" dirty="0" err="1"/>
              <a:t>of</a:t>
            </a:r>
            <a:r>
              <a:rPr lang="ru-RU" b="1" dirty="0"/>
              <a:t> </a:t>
            </a:r>
            <a:r>
              <a:rPr lang="ru-RU" b="1" dirty="0" err="1"/>
              <a:t>Human</a:t>
            </a:r>
            <a:r>
              <a:rPr lang="ru-RU" b="1" dirty="0"/>
              <a:t> </a:t>
            </a:r>
            <a:r>
              <a:rPr lang="ru-RU" b="1" dirty="0" err="1"/>
              <a:t>Relations</a:t>
            </a:r>
            <a:r>
              <a:rPr lang="ru-RU" b="1" dirty="0"/>
              <a:t>) в Лондоне, показывающий, что человеческие сны помимо повествования о самом человеке имеют также социальный и политический контекст. Он также находился под сильным впечатлением от книги немецкой журналистки Шарлотты </a:t>
            </a:r>
            <a:r>
              <a:rPr lang="ru-RU" b="1" dirty="0" err="1"/>
              <a:t>Берадт</a:t>
            </a:r>
            <a:r>
              <a:rPr lang="ru-RU" b="1" dirty="0"/>
              <a:t> “Третий рейх сновидений” (</a:t>
            </a:r>
            <a:r>
              <a:rPr lang="ru-RU" b="1" dirty="0" err="1"/>
              <a:t>The</a:t>
            </a:r>
            <a:r>
              <a:rPr lang="ru-RU" b="1" dirty="0"/>
              <a:t> </a:t>
            </a:r>
            <a:r>
              <a:rPr lang="ru-RU" b="1" dirty="0" err="1"/>
              <a:t>Third</a:t>
            </a:r>
            <a:r>
              <a:rPr lang="ru-RU" b="1" dirty="0"/>
              <a:t> </a:t>
            </a:r>
            <a:r>
              <a:rPr lang="ru-RU" b="1" dirty="0" err="1"/>
              <a:t>Reich</a:t>
            </a:r>
            <a:r>
              <a:rPr lang="ru-RU" b="1" dirty="0"/>
              <a:t> </a:t>
            </a:r>
            <a:r>
              <a:rPr lang="ru-RU" b="1" dirty="0" err="1"/>
              <a:t>of</a:t>
            </a:r>
            <a:r>
              <a:rPr lang="ru-RU" b="1" dirty="0"/>
              <a:t> </a:t>
            </a:r>
            <a:r>
              <a:rPr lang="ru-RU" b="1" dirty="0" err="1"/>
              <a:t>Dreams</a:t>
            </a:r>
            <a:r>
              <a:rPr lang="ru-RU" b="1" dirty="0"/>
              <a:t>, 1968), которая в 30е </a:t>
            </a:r>
            <a:r>
              <a:rPr lang="ru-RU" b="1" dirty="0" err="1"/>
              <a:t>гг</a:t>
            </a:r>
            <a:r>
              <a:rPr lang="ru-RU" b="1" dirty="0"/>
              <a:t> в Германии просила  сообщество врачей узнавать сны своих пациентов во время диагностики. Все пациенты были евреями. Когда ей были собраны вместе снившиеся им сновидения, обнаружилась ужасная картина, – люди видели сны о судьбе, которая должна была их настичь.  В то время как в повседневной жизни они думали, что могут сопротивляться происходящему, их сновидения говорили им об обратном. Это был пример того, что сновидения могут выражать проблемы социального характера, далекие от нарциссических забот сновидцев, и говорящие о том, что происходило с ними на социальном уровне в культуре того общества, где они находились. </a:t>
            </a:r>
          </a:p>
        </p:txBody>
      </p:sp>
    </p:spTree>
    <p:extLst>
      <p:ext uri="{BB962C8B-B14F-4D97-AF65-F5344CB8AC3E}">
        <p14:creationId xmlns:p14="http://schemas.microsoft.com/office/powerpoint/2010/main" val="2092897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6804248" y="2420888"/>
            <a:ext cx="2448272" cy="4032448"/>
          </a:xfrm>
        </p:spPr>
        <p:txBody>
          <a:bodyPr>
            <a:normAutofit/>
          </a:bodyPr>
          <a:lstStyle/>
          <a:p>
            <a:endParaRPr lang="ru-RU" dirty="0" smtClean="0"/>
          </a:p>
          <a:p>
            <a:endParaRPr lang="ru-RU" dirty="0" smtClean="0"/>
          </a:p>
        </p:txBody>
      </p:sp>
      <p:pic>
        <p:nvPicPr>
          <p:cNvPr id="1026" name="Picture 2" descr="E:\Диск 2\АННА\DISSER &amp; PSYCHOLOGY_9.12.2010\PSYCHOLOGY\Г А\МИГГ\МИГА\Картинки МИГА\бланки МИГА\ЛОГО МИГ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1" y="-30658"/>
            <a:ext cx="2174458" cy="178425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979712" y="384413"/>
            <a:ext cx="7056783" cy="1261884"/>
          </a:xfrm>
          <a:prstGeom prst="rect">
            <a:avLst/>
          </a:prstGeom>
        </p:spPr>
        <p:txBody>
          <a:bodyPr wrap="square">
            <a:spAutoFit/>
          </a:bodyPr>
          <a:lstStyle/>
          <a:p>
            <a:pPr algn="ctr"/>
            <a:r>
              <a:rPr lang="ru-RU" sz="2000" b="1" dirty="0"/>
              <a:t> </a:t>
            </a:r>
            <a:r>
              <a:rPr lang="ru-RU" sz="24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 Социальное сновидение и терапевтическое сновидение, </a:t>
            </a:r>
          </a:p>
          <a:p>
            <a:pPr algn="ctr"/>
            <a:r>
              <a:rPr lang="ru-RU" sz="24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по Г. Лоуренсу</a:t>
            </a:r>
            <a:r>
              <a:rPr lang="ru-RU" sz="2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 </a:t>
            </a:r>
            <a:endParaRPr lang="ru-RU" sz="2800"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endParaRPr>
          </a:p>
        </p:txBody>
      </p:sp>
      <p:sp>
        <p:nvSpPr>
          <p:cNvPr id="7" name="Прямоугольник 6"/>
          <p:cNvSpPr/>
          <p:nvPr/>
        </p:nvSpPr>
        <p:spPr>
          <a:xfrm>
            <a:off x="35495" y="2204864"/>
            <a:ext cx="9000999" cy="369332"/>
          </a:xfrm>
          <a:prstGeom prst="rect">
            <a:avLst/>
          </a:prstGeom>
        </p:spPr>
        <p:txBody>
          <a:bodyPr wrap="square">
            <a:spAutoFit/>
          </a:bodyPr>
          <a:lstStyle/>
          <a:p>
            <a:r>
              <a:rPr lang="ru-RU" b="1" dirty="0"/>
              <a:t> </a:t>
            </a:r>
          </a:p>
        </p:txBody>
      </p:sp>
      <p:sp>
        <p:nvSpPr>
          <p:cNvPr id="14" name="Прямоугольник 13"/>
          <p:cNvSpPr/>
          <p:nvPr/>
        </p:nvSpPr>
        <p:spPr>
          <a:xfrm>
            <a:off x="107501" y="2060848"/>
            <a:ext cx="8856985" cy="923330"/>
          </a:xfrm>
          <a:prstGeom prst="rect">
            <a:avLst/>
          </a:prstGeom>
        </p:spPr>
        <p:txBody>
          <a:bodyPr wrap="square">
            <a:spAutoFit/>
          </a:bodyPr>
          <a:lstStyle/>
          <a:p>
            <a:r>
              <a:rPr lang="ru-RU" b="1" dirty="0"/>
              <a:t>Г. Лоуренс [1] выделяет понятия «социальное сновидение» и «терапевтическое сновидение» и проводит различие между ними при помощи </a:t>
            </a:r>
            <a:r>
              <a:rPr lang="ru-RU" b="1" dirty="0" err="1"/>
              <a:t>бионовского</a:t>
            </a:r>
            <a:r>
              <a:rPr lang="ru-RU" b="1" dirty="0"/>
              <a:t> термина «обратимая перспектива» («</a:t>
            </a:r>
            <a:r>
              <a:rPr lang="ru-RU" b="1" dirty="0" err="1"/>
              <a:t>reversible</a:t>
            </a:r>
            <a:r>
              <a:rPr lang="ru-RU" b="1" dirty="0"/>
              <a:t> </a:t>
            </a:r>
            <a:r>
              <a:rPr lang="ru-RU" b="1" dirty="0" err="1"/>
              <a:t>perspective</a:t>
            </a:r>
            <a:r>
              <a:rPr lang="ru-RU" b="1" dirty="0"/>
              <a:t>») (</a:t>
            </a:r>
            <a:r>
              <a:rPr lang="ru-RU" b="1" dirty="0" err="1"/>
              <a:t>Bion</a:t>
            </a:r>
            <a:r>
              <a:rPr lang="ru-RU" b="1" dirty="0"/>
              <a:t>, 1963 p. 54-59). </a:t>
            </a:r>
          </a:p>
        </p:txBody>
      </p:sp>
      <p:sp>
        <p:nvSpPr>
          <p:cNvPr id="15" name="Прямоугольник 14"/>
          <p:cNvSpPr/>
          <p:nvPr/>
        </p:nvSpPr>
        <p:spPr>
          <a:xfrm>
            <a:off x="251520" y="3356992"/>
            <a:ext cx="8640960" cy="2031325"/>
          </a:xfrm>
          <a:prstGeom prst="rect">
            <a:avLst/>
          </a:prstGeom>
        </p:spPr>
        <p:txBody>
          <a:bodyPr wrap="square">
            <a:spAutoFit/>
          </a:bodyPr>
          <a:lstStyle/>
          <a:p>
            <a:r>
              <a:rPr lang="ru-RU" b="1" dirty="0"/>
              <a:t>В терапевтической группе сновидение рассматривается в основном с точки зрения </a:t>
            </a:r>
            <a:r>
              <a:rPr lang="ru-RU" b="1" dirty="0" err="1"/>
              <a:t>эдипальных</a:t>
            </a:r>
            <a:r>
              <a:rPr lang="ru-RU" b="1" dirty="0"/>
              <a:t> проблем, совершается попытка расшифровать основные составные части сновидения с тем, чтобы понять личную драму сновидца. </a:t>
            </a:r>
            <a:endParaRPr lang="ru-RU" b="1" dirty="0" smtClean="0"/>
          </a:p>
          <a:p>
            <a:endParaRPr lang="ru-RU" b="1" dirty="0"/>
          </a:p>
          <a:p>
            <a:r>
              <a:rPr lang="ru-RU" b="1" dirty="0" smtClean="0"/>
              <a:t>В </a:t>
            </a:r>
            <a:r>
              <a:rPr lang="ru-RU" b="1" dirty="0"/>
              <a:t>социальной матрице сновидений мы смотрим на сновидения в основном с перспективы чего-то загадочного, рассказывающего нам об обществе, культуре, человеческой природе и мире, в котором мы живем. </a:t>
            </a:r>
          </a:p>
        </p:txBody>
      </p:sp>
      <p:sp>
        <p:nvSpPr>
          <p:cNvPr id="16" name="Прямоугольник 15"/>
          <p:cNvSpPr/>
          <p:nvPr/>
        </p:nvSpPr>
        <p:spPr>
          <a:xfrm>
            <a:off x="251520" y="5661248"/>
            <a:ext cx="8524524" cy="1200329"/>
          </a:xfrm>
          <a:prstGeom prst="rect">
            <a:avLst/>
          </a:prstGeom>
        </p:spPr>
        <p:txBody>
          <a:bodyPr wrap="square">
            <a:spAutoFit/>
          </a:bodyPr>
          <a:lstStyle/>
          <a:p>
            <a:r>
              <a:rPr lang="ru-RU" b="1" dirty="0"/>
              <a:t>Лоуренс выдвигает гипотезу о том, что  социальное сновидение и терапевтическое сновидение находятся в состоянии </a:t>
            </a:r>
            <a:r>
              <a:rPr lang="ru-RU" b="1" dirty="0" err="1"/>
              <a:t>комплиментарности</a:t>
            </a:r>
            <a:r>
              <a:rPr lang="ru-RU" b="1" dirty="0"/>
              <a:t> по отношению друг к другу, дополняют друг друга. Каждое имеет свою область и свою методологию. </a:t>
            </a:r>
          </a:p>
        </p:txBody>
      </p:sp>
    </p:spTree>
    <p:extLst>
      <p:ext uri="{BB962C8B-B14F-4D97-AF65-F5344CB8AC3E}">
        <p14:creationId xmlns:p14="http://schemas.microsoft.com/office/powerpoint/2010/main" val="3627091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6804248" y="2420888"/>
            <a:ext cx="2448272" cy="4032448"/>
          </a:xfrm>
        </p:spPr>
        <p:txBody>
          <a:bodyPr>
            <a:normAutofit/>
          </a:bodyPr>
          <a:lstStyle/>
          <a:p>
            <a:endParaRPr lang="ru-RU" dirty="0" smtClean="0"/>
          </a:p>
          <a:p>
            <a:endParaRPr lang="ru-RU" dirty="0" smtClean="0"/>
          </a:p>
        </p:txBody>
      </p:sp>
      <p:pic>
        <p:nvPicPr>
          <p:cNvPr id="1026" name="Picture 2" descr="E:\Диск 2\АННА\DISSER &amp; PSYCHOLOGY_9.12.2010\PSYCHOLOGY\Г А\МИГГ\МИГА\Картинки МИГА\бланки МИГА\ЛОГО МИГ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1" y="-30658"/>
            <a:ext cx="2062023" cy="16919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979712" y="384413"/>
            <a:ext cx="7056783" cy="461665"/>
          </a:xfrm>
          <a:prstGeom prst="rect">
            <a:avLst/>
          </a:prstGeom>
        </p:spPr>
        <p:txBody>
          <a:bodyPr wrap="square">
            <a:spAutoFit/>
          </a:bodyPr>
          <a:lstStyle/>
          <a:p>
            <a:pPr algn="ctr"/>
            <a:r>
              <a:rPr lang="ru-RU" sz="2000" b="1" dirty="0"/>
              <a:t> </a:t>
            </a:r>
            <a:r>
              <a:rPr lang="ru-RU" sz="24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 З. Фукс.  Социальная матрица</a:t>
            </a:r>
            <a:endParaRPr lang="ru-RU" sz="2800"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endParaRPr>
          </a:p>
        </p:txBody>
      </p:sp>
      <p:sp>
        <p:nvSpPr>
          <p:cNvPr id="15" name="Прямоугольник 14"/>
          <p:cNvSpPr/>
          <p:nvPr/>
        </p:nvSpPr>
        <p:spPr>
          <a:xfrm>
            <a:off x="323526" y="3364202"/>
            <a:ext cx="8640960" cy="369332"/>
          </a:xfrm>
          <a:prstGeom prst="rect">
            <a:avLst/>
          </a:prstGeom>
        </p:spPr>
        <p:txBody>
          <a:bodyPr wrap="square">
            <a:spAutoFit/>
          </a:bodyPr>
          <a:lstStyle/>
          <a:p>
            <a:r>
              <a:rPr lang="ru-RU" b="1" dirty="0" smtClean="0"/>
              <a:t> </a:t>
            </a:r>
            <a:endParaRPr lang="ru-RU" b="1" dirty="0"/>
          </a:p>
        </p:txBody>
      </p:sp>
      <p:sp>
        <p:nvSpPr>
          <p:cNvPr id="3" name="Прямоугольник 2"/>
          <p:cNvSpPr/>
          <p:nvPr/>
        </p:nvSpPr>
        <p:spPr>
          <a:xfrm>
            <a:off x="2008010" y="887804"/>
            <a:ext cx="7056782" cy="1477328"/>
          </a:xfrm>
          <a:prstGeom prst="rect">
            <a:avLst/>
          </a:prstGeom>
        </p:spPr>
        <p:txBody>
          <a:bodyPr wrap="square">
            <a:spAutoFit/>
          </a:bodyPr>
          <a:lstStyle/>
          <a:p>
            <a:r>
              <a:rPr lang="ru-RU" b="1" dirty="0" smtClean="0"/>
              <a:t>Согласно Фуксу, групповая </a:t>
            </a:r>
            <a:r>
              <a:rPr lang="ru-RU" b="1" dirty="0"/>
              <a:t>матрица это  фундамент всех отношений и всякой коммуникации, это переплетение </a:t>
            </a:r>
            <a:r>
              <a:rPr lang="ru-RU" b="1" dirty="0" err="1"/>
              <a:t>интрапсихических</a:t>
            </a:r>
            <a:r>
              <a:rPr lang="ru-RU" b="1" dirty="0"/>
              <a:t>, </a:t>
            </a:r>
            <a:r>
              <a:rPr lang="ru-RU" b="1" dirty="0" err="1"/>
              <a:t>интерперсональных</a:t>
            </a:r>
            <a:r>
              <a:rPr lang="ru-RU" b="1" dirty="0"/>
              <a:t> и </a:t>
            </a:r>
            <a:r>
              <a:rPr lang="ru-RU" b="1" dirty="0" err="1"/>
              <a:t>трансперсональных</a:t>
            </a:r>
            <a:r>
              <a:rPr lang="ru-RU" b="1" dirty="0"/>
              <a:t> отношений, в котором индивид оказывается узловым пунктом [1]. Фукс различает базовую, динамическую и личную матрицу.</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014" y="2492896"/>
            <a:ext cx="8766649" cy="381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2095" y="6198212"/>
            <a:ext cx="8964486" cy="646331"/>
          </a:xfrm>
          <a:prstGeom prst="rect">
            <a:avLst/>
          </a:prstGeom>
        </p:spPr>
        <p:txBody>
          <a:bodyPr wrap="square">
            <a:spAutoFit/>
          </a:bodyPr>
          <a:lstStyle/>
          <a:p>
            <a:r>
              <a:rPr lang="ru-RU" dirty="0"/>
              <a:t> </a:t>
            </a:r>
            <a:r>
              <a:rPr lang="ru-RU" b="1" dirty="0"/>
              <a:t>В силу принципа изоморфизма процессы в группе структурно схожи с процессами в обществе, – через процессы в группе можно диагностировать процессы в обществе. </a:t>
            </a:r>
          </a:p>
        </p:txBody>
      </p:sp>
    </p:spTree>
    <p:extLst>
      <p:ext uri="{BB962C8B-B14F-4D97-AF65-F5344CB8AC3E}">
        <p14:creationId xmlns:p14="http://schemas.microsoft.com/office/powerpoint/2010/main" val="1140407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6804248" y="2420888"/>
            <a:ext cx="2448272" cy="4032448"/>
          </a:xfrm>
        </p:spPr>
        <p:txBody>
          <a:bodyPr>
            <a:normAutofit/>
          </a:bodyPr>
          <a:lstStyle/>
          <a:p>
            <a:endParaRPr lang="ru-RU" dirty="0" smtClean="0"/>
          </a:p>
          <a:p>
            <a:endParaRPr lang="ru-RU" dirty="0" smtClean="0"/>
          </a:p>
        </p:txBody>
      </p:sp>
      <p:pic>
        <p:nvPicPr>
          <p:cNvPr id="1026" name="Picture 2" descr="E:\Диск 2\АННА\DISSER &amp; PSYCHOLOGY_9.12.2010\PSYCHOLOGY\Г А\МИГГ\МИГА\Картинки МИГА\бланки МИГА\ЛОГО МИГ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1" y="-30658"/>
            <a:ext cx="2174458" cy="178425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979712" y="384413"/>
            <a:ext cx="7056783" cy="1569660"/>
          </a:xfrm>
          <a:prstGeom prst="rect">
            <a:avLst/>
          </a:prstGeom>
        </p:spPr>
        <p:txBody>
          <a:bodyPr wrap="square">
            <a:spAutoFit/>
          </a:bodyPr>
          <a:lstStyle/>
          <a:p>
            <a:pPr algn="ctr"/>
            <a:r>
              <a:rPr lang="ru-RU" sz="2000" b="1" dirty="0" smtClean="0"/>
              <a:t> </a:t>
            </a:r>
            <a:r>
              <a:rPr lang="ru-RU" sz="24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 Матрица является предметом исследования в групповом анализе, хотя социальная матрица в наименьшей степени исследуется</a:t>
            </a:r>
            <a:endParaRPr lang="ru-RU" sz="2400" dirty="0" smtClean="0"/>
          </a:p>
        </p:txBody>
      </p:sp>
      <p:sp>
        <p:nvSpPr>
          <p:cNvPr id="7" name="Прямоугольник 6"/>
          <p:cNvSpPr/>
          <p:nvPr/>
        </p:nvSpPr>
        <p:spPr>
          <a:xfrm>
            <a:off x="35495" y="2204864"/>
            <a:ext cx="9000999" cy="369332"/>
          </a:xfrm>
          <a:prstGeom prst="rect">
            <a:avLst/>
          </a:prstGeom>
        </p:spPr>
        <p:txBody>
          <a:bodyPr wrap="square">
            <a:spAutoFit/>
          </a:bodyPr>
          <a:lstStyle/>
          <a:p>
            <a:r>
              <a:rPr lang="ru-RU" b="1" dirty="0"/>
              <a:t> </a:t>
            </a:r>
          </a:p>
        </p:txBody>
      </p:sp>
      <p:sp>
        <p:nvSpPr>
          <p:cNvPr id="3" name="Прямоугольник 2"/>
          <p:cNvSpPr/>
          <p:nvPr/>
        </p:nvSpPr>
        <p:spPr>
          <a:xfrm>
            <a:off x="215514" y="2348880"/>
            <a:ext cx="8640960" cy="4247317"/>
          </a:xfrm>
          <a:prstGeom prst="rect">
            <a:avLst/>
          </a:prstGeom>
        </p:spPr>
        <p:txBody>
          <a:bodyPr wrap="square">
            <a:spAutoFit/>
          </a:bodyPr>
          <a:lstStyle/>
          <a:p>
            <a:r>
              <a:rPr lang="ru-RU" dirty="0"/>
              <a:t>В отечественном групп-анализе, групп-аналитической психотерапии анализ и вмешательства в основном осуществляются на уровне личной и групповой динамической матрицы. Уровень базовой, социальной матрицы редко оказывается в фокусе внимания. В то время, как в практике групп-аналитиков из других стран, например, из Израиля, интерпретация любого феномена в процессе терапии, самопознания в малых и больших группах зачастую происходит сразу на трех уровнях: на уровне личной, групповой и социальной матрицы. Эти уровни не сводимы друг к другу, являются взаимодополняющими, дают целостное представление о любом феномене (психической жизни, паттерна переноса и т.д</a:t>
            </a:r>
            <a:r>
              <a:rPr lang="ru-RU" dirty="0" smtClean="0"/>
              <a:t>.).</a:t>
            </a:r>
          </a:p>
          <a:p>
            <a:endParaRPr lang="ru-RU" dirty="0"/>
          </a:p>
          <a:p>
            <a:r>
              <a:rPr lang="ru-RU" dirty="0"/>
              <a:t>По-видимому, отсутствие видения и работы в терапии с социальным уровнем (например, с социальной травмой) связано, в частности, с недостатком знаний и концептуализации знаний о социальной матрице. Возможно, данные, поставляемые методом </a:t>
            </a:r>
            <a:r>
              <a:rPr lang="en-US" dirty="0"/>
              <a:t>SDM</a:t>
            </a:r>
            <a:r>
              <a:rPr lang="ru-RU" dirty="0"/>
              <a:t> (Матрица социальных сновидений) могут отчасти восполнить этот недостаток. </a:t>
            </a:r>
          </a:p>
        </p:txBody>
      </p:sp>
    </p:spTree>
    <p:extLst>
      <p:ext uri="{BB962C8B-B14F-4D97-AF65-F5344CB8AC3E}">
        <p14:creationId xmlns:p14="http://schemas.microsoft.com/office/powerpoint/2010/main" val="596720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6804248" y="2420888"/>
            <a:ext cx="2448272" cy="4032448"/>
          </a:xfrm>
        </p:spPr>
        <p:txBody>
          <a:bodyPr>
            <a:normAutofit/>
          </a:bodyPr>
          <a:lstStyle/>
          <a:p>
            <a:endParaRPr lang="ru-RU" dirty="0" smtClean="0"/>
          </a:p>
          <a:p>
            <a:endParaRPr lang="ru-RU" dirty="0" smtClean="0"/>
          </a:p>
        </p:txBody>
      </p:sp>
      <p:pic>
        <p:nvPicPr>
          <p:cNvPr id="1026" name="Picture 2" descr="E:\Диск 2\АННА\DISSER &amp; PSYCHOLOGY_9.12.2010\PSYCHOLOGY\Г А\МИГГ\МИГА\Картинки МИГА\бланки МИГА\ЛОГО МИГ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1" y="-30658"/>
            <a:ext cx="2174458" cy="178425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979712" y="384413"/>
            <a:ext cx="7056783" cy="1200329"/>
          </a:xfrm>
          <a:prstGeom prst="rect">
            <a:avLst/>
          </a:prstGeom>
        </p:spPr>
        <p:txBody>
          <a:bodyPr wrap="square">
            <a:spAutoFit/>
          </a:bodyPr>
          <a:lstStyle/>
          <a:p>
            <a:pPr algn="ctr"/>
            <a:r>
              <a:rPr lang="ru-RU" sz="2000" b="1" dirty="0" smtClean="0"/>
              <a:t> </a:t>
            </a:r>
            <a:r>
              <a:rPr lang="ru-RU" sz="24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 метод </a:t>
            </a:r>
          </a:p>
          <a:p>
            <a:pPr algn="ctr"/>
            <a:r>
              <a:rPr lang="ru-RU" sz="24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«Матрица социального сновидения»</a:t>
            </a:r>
          </a:p>
          <a:p>
            <a:pPr algn="ctr"/>
            <a:r>
              <a:rPr lang="en-US" sz="24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SDM</a:t>
            </a:r>
            <a:endParaRPr lang="ru-RU" sz="2400" dirty="0" smtClean="0"/>
          </a:p>
        </p:txBody>
      </p:sp>
      <p:sp>
        <p:nvSpPr>
          <p:cNvPr id="7" name="Прямоугольник 6"/>
          <p:cNvSpPr/>
          <p:nvPr/>
        </p:nvSpPr>
        <p:spPr>
          <a:xfrm>
            <a:off x="-22216" y="1700808"/>
            <a:ext cx="9116419" cy="5262979"/>
          </a:xfrm>
          <a:prstGeom prst="rect">
            <a:avLst/>
          </a:prstGeom>
        </p:spPr>
        <p:txBody>
          <a:bodyPr wrap="square">
            <a:spAutoFit/>
          </a:bodyPr>
          <a:lstStyle/>
          <a:p>
            <a:r>
              <a:rPr lang="ru-RU" sz="1600" dirty="0"/>
              <a:t>Процедура состоит в том, что люди собираются вместе, делятся снами и ассоциациями к ним, и исследуют их возможное социальное значение.  В матрице социальных сновидений, в отличие от групп-аналитической группы, коммуникация осуществляется только посредством снов и ассоциаций к ним (они являются «денежной единицей» обмена в матрице), групповое взаимодействие блокируется (чтобы групповая динамика, динамическая матрица не </a:t>
            </a:r>
            <a:r>
              <a:rPr lang="ru-RU" sz="1600" dirty="0" err="1"/>
              <a:t>зашумляла</a:t>
            </a:r>
            <a:r>
              <a:rPr lang="ru-RU" sz="1600" dirty="0"/>
              <a:t> социальную матрицу</a:t>
            </a:r>
            <a:r>
              <a:rPr lang="ru-RU" sz="1600" dirty="0" smtClean="0"/>
              <a:t>).</a:t>
            </a:r>
          </a:p>
          <a:p>
            <a:r>
              <a:rPr lang="ru-RU" sz="1600" dirty="0" smtClean="0"/>
              <a:t> </a:t>
            </a:r>
            <a:endParaRPr lang="ru-RU" sz="1600" dirty="0"/>
          </a:p>
          <a:p>
            <a:r>
              <a:rPr lang="ru-RU" sz="1600" dirty="0"/>
              <a:t>Сновидец не анализируется, анализируются только сами сновидения. Сны при этом понимаются как социальные, несущие социальную информацию о прошлом, настоящем и будущем, культурно-исторический опыт, в частности свернутый в языковых значениях, конституирующих сны. </a:t>
            </a:r>
            <a:endParaRPr lang="ru-RU" sz="1600" dirty="0" smtClean="0"/>
          </a:p>
          <a:p>
            <a:endParaRPr lang="ru-RU" sz="1600" dirty="0"/>
          </a:p>
          <a:p>
            <a:r>
              <a:rPr lang="ru-RU" sz="1600" dirty="0"/>
              <a:t>Таким образом, в SDM задействуется иное, чем в психоанализе, отношение между сном и сновидцем: по словам </a:t>
            </a:r>
            <a:r>
              <a:rPr lang="ru-RU" sz="1600" dirty="0" err="1"/>
              <a:t>Гилы</a:t>
            </a:r>
            <a:r>
              <a:rPr lang="ru-RU" sz="1600" dirty="0"/>
              <a:t> </a:t>
            </a:r>
            <a:r>
              <a:rPr lang="ru-RU" sz="1600" dirty="0" err="1"/>
              <a:t>Офер</a:t>
            </a:r>
            <a:r>
              <a:rPr lang="ru-RU" sz="1600" dirty="0"/>
              <a:t>, «не столько отношение между различными аспектами или опытом </a:t>
            </a:r>
            <a:r>
              <a:rPr lang="ru-RU" sz="1600" dirty="0" err="1"/>
              <a:t>Self</a:t>
            </a:r>
            <a:r>
              <a:rPr lang="ru-RU" sz="1600" dirty="0"/>
              <a:t> сновидца, сколько между </a:t>
            </a:r>
            <a:r>
              <a:rPr lang="ru-RU" sz="1600" dirty="0" err="1"/>
              <a:t>Self</a:t>
            </a:r>
            <a:r>
              <a:rPr lang="ru-RU" sz="1600" dirty="0"/>
              <a:t> и «Другими», где сон сновидца, относится не только к нему/или к ней, а к «Другим», к некоему большему, чем персональный конструкт» и «дающему голос опыту, который не является принадлежащим только кому-то одному</a:t>
            </a:r>
            <a:r>
              <a:rPr lang="ru-RU" sz="1600" dirty="0" smtClean="0"/>
              <a:t>».</a:t>
            </a:r>
          </a:p>
          <a:p>
            <a:endParaRPr lang="ru-RU" sz="1600" dirty="0"/>
          </a:p>
          <a:p>
            <a:r>
              <a:rPr lang="ru-RU" sz="1600" dirty="0"/>
              <a:t>Этот инновационный метод позволяет путем трансформации  скрытого мира снов в социальные данные, в доступные для распознания паттерны социальной информации как бы померить, как говорит </a:t>
            </a:r>
            <a:r>
              <a:rPr lang="ru-RU" sz="1600" dirty="0" err="1"/>
              <a:t>Гила</a:t>
            </a:r>
            <a:r>
              <a:rPr lang="ru-RU" sz="1600" dirty="0"/>
              <a:t> </a:t>
            </a:r>
            <a:r>
              <a:rPr lang="ru-RU" sz="1600" dirty="0" err="1"/>
              <a:t>Офер</a:t>
            </a:r>
            <a:r>
              <a:rPr lang="ru-RU" sz="1600" dirty="0"/>
              <a:t>,  температуру социального темперамента в реальном времени в данном конкретном обществе, группе и/или по всему миру в целом. Если представить мир большой деревней, то SDM является средством понимания его текущего эмоционального состояния.</a:t>
            </a:r>
          </a:p>
        </p:txBody>
      </p:sp>
    </p:spTree>
    <p:extLst>
      <p:ext uri="{BB962C8B-B14F-4D97-AF65-F5344CB8AC3E}">
        <p14:creationId xmlns:p14="http://schemas.microsoft.com/office/powerpoint/2010/main" val="37020972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6804248" y="2420888"/>
            <a:ext cx="2448272" cy="4032448"/>
          </a:xfrm>
        </p:spPr>
        <p:txBody>
          <a:bodyPr>
            <a:normAutofit/>
          </a:bodyPr>
          <a:lstStyle/>
          <a:p>
            <a:endParaRPr lang="ru-RU" dirty="0" smtClean="0"/>
          </a:p>
          <a:p>
            <a:endParaRPr lang="ru-RU" dirty="0" smtClean="0"/>
          </a:p>
        </p:txBody>
      </p:sp>
      <p:pic>
        <p:nvPicPr>
          <p:cNvPr id="1026" name="Picture 2" descr="E:\Диск 2\АННА\DISSER &amp; PSYCHOLOGY_9.12.2010\PSYCHOLOGY\Г А\МИГГ\МИГА\Картинки МИГА\бланки МИГА\ЛОГО МИГ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1" y="-30658"/>
            <a:ext cx="2174458" cy="178425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979711" y="31328"/>
            <a:ext cx="7056783" cy="1692771"/>
          </a:xfrm>
          <a:prstGeom prst="rect">
            <a:avLst/>
          </a:prstGeom>
        </p:spPr>
        <p:txBody>
          <a:bodyPr wrap="square">
            <a:spAutoFit/>
          </a:bodyPr>
          <a:lstStyle/>
          <a:p>
            <a:pPr algn="ctr"/>
            <a:r>
              <a:rPr lang="ru-RU" sz="2000" b="1" dirty="0" smtClean="0"/>
              <a:t> </a:t>
            </a:r>
            <a:r>
              <a:rPr lang="ru-RU" sz="24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 </a:t>
            </a:r>
            <a:r>
              <a:rPr lang="ru-RU"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Примеры </a:t>
            </a:r>
            <a:r>
              <a:rPr lang="ru-RU" sz="2000"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отрывков сессий и тем Социальной матрицы сновидений, проводившейся в рамках  обучающего курса «Сновидения в групповой психотерапии» </a:t>
            </a:r>
            <a:endParaRPr lang="en-US"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endParaRPr>
          </a:p>
          <a:p>
            <a:pPr algn="ctr"/>
            <a:r>
              <a:rPr lang="ru-RU"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в МИГА</a:t>
            </a:r>
            <a:endParaRPr lang="ru-RU" sz="2000" dirty="0"/>
          </a:p>
        </p:txBody>
      </p:sp>
      <p:sp>
        <p:nvSpPr>
          <p:cNvPr id="7" name="Прямоугольник 6"/>
          <p:cNvSpPr/>
          <p:nvPr/>
        </p:nvSpPr>
        <p:spPr>
          <a:xfrm>
            <a:off x="27581" y="1724099"/>
            <a:ext cx="9116419" cy="5201424"/>
          </a:xfrm>
          <a:prstGeom prst="rect">
            <a:avLst/>
          </a:prstGeom>
        </p:spPr>
        <p:txBody>
          <a:bodyPr wrap="square">
            <a:spAutoFit/>
          </a:bodyPr>
          <a:lstStyle/>
          <a:p>
            <a:r>
              <a:rPr lang="en-US" b="1" dirty="0"/>
              <a:t>SDM</a:t>
            </a:r>
            <a:r>
              <a:rPr lang="ru-RU" b="1" dirty="0"/>
              <a:t>, в рамках обучающего курса «Сновидения в групповой психотерапии» в Московском институте группового </a:t>
            </a:r>
            <a:r>
              <a:rPr lang="ru-RU" b="1" dirty="0" smtClean="0"/>
              <a:t>анализа</a:t>
            </a:r>
            <a:r>
              <a:rPr lang="en-US" b="1" dirty="0" smtClean="0"/>
              <a:t> (</a:t>
            </a:r>
            <a:r>
              <a:rPr lang="ru-RU" b="1" dirty="0" smtClean="0"/>
              <a:t>МИГА). </a:t>
            </a:r>
            <a:endParaRPr lang="en-US" b="1" dirty="0" smtClean="0"/>
          </a:p>
          <a:p>
            <a:endParaRPr lang="en-US" b="1" dirty="0"/>
          </a:p>
          <a:p>
            <a:r>
              <a:rPr lang="ru-RU" b="1" dirty="0" smtClean="0"/>
              <a:t>Целью </a:t>
            </a:r>
            <a:r>
              <a:rPr lang="ru-RU" b="1" dirty="0"/>
              <a:t>этого курса было знакомство с методами работы со сновидениями в группе, в частности, с рассматриваемым здесь методом </a:t>
            </a:r>
            <a:r>
              <a:rPr lang="en-US" b="1" dirty="0"/>
              <a:t>SDM</a:t>
            </a:r>
            <a:r>
              <a:rPr lang="ru-RU" b="1" dirty="0"/>
              <a:t>. </a:t>
            </a:r>
            <a:endParaRPr lang="en-US" b="1" dirty="0" smtClean="0"/>
          </a:p>
          <a:p>
            <a:endParaRPr lang="en-US" b="1" dirty="0"/>
          </a:p>
          <a:p>
            <a:r>
              <a:rPr lang="ru-RU" b="1" dirty="0" smtClean="0"/>
              <a:t>Задача </a:t>
            </a:r>
            <a:r>
              <a:rPr lang="ru-RU" b="1" dirty="0"/>
              <a:t>стояла исследовать этот инструмент работы со сновидениями посредством собственного участия (также осмыслялись данные, которые дает применение этого инструмента – о социальной матрице, о природе сновидений, о социальном Я). </a:t>
            </a:r>
            <a:endParaRPr lang="en-US" b="1" dirty="0" smtClean="0"/>
          </a:p>
          <a:p>
            <a:endParaRPr lang="en-US" b="1" dirty="0"/>
          </a:p>
          <a:p>
            <a:r>
              <a:rPr lang="ru-RU" b="1" dirty="0" smtClean="0"/>
              <a:t>Таким </a:t>
            </a:r>
            <a:r>
              <a:rPr lang="ru-RU" b="1" dirty="0"/>
              <a:t>образом, это была обучающая и исследовательская группа, не терапевтическая по формату и цели, хотя, несомненно, как выяснилось, в качестве дополнительного эффекта  формат </a:t>
            </a:r>
            <a:r>
              <a:rPr lang="en-US" b="1" dirty="0"/>
              <a:t>SDM</a:t>
            </a:r>
            <a:r>
              <a:rPr lang="ru-RU" b="1" dirty="0"/>
              <a:t> обладает терапевтическим эффектом и создает условия для развития человеческого потенциала. </a:t>
            </a:r>
            <a:endParaRPr lang="en-US" b="1" dirty="0" smtClean="0"/>
          </a:p>
          <a:p>
            <a:endParaRPr lang="en-US" b="1" dirty="0"/>
          </a:p>
          <a:p>
            <a:r>
              <a:rPr lang="ru-RU" b="1" dirty="0" smtClean="0"/>
              <a:t>Благодарю </a:t>
            </a:r>
            <a:r>
              <a:rPr lang="ru-RU" b="1" dirty="0"/>
              <a:t>участников, совместно с которыми мы прошли этот увлекательнейший путь, и которые позволили использовать имеющийся материал для представления в этом докладе</a:t>
            </a:r>
            <a:r>
              <a:rPr lang="ru-RU" b="1" dirty="0" smtClean="0"/>
              <a:t>.</a:t>
            </a:r>
            <a:endParaRPr lang="en-US" b="1" dirty="0" smtClean="0"/>
          </a:p>
          <a:p>
            <a:endParaRPr lang="ru-RU" sz="800" dirty="0"/>
          </a:p>
        </p:txBody>
      </p:sp>
    </p:spTree>
    <p:extLst>
      <p:ext uri="{BB962C8B-B14F-4D97-AF65-F5344CB8AC3E}">
        <p14:creationId xmlns:p14="http://schemas.microsoft.com/office/powerpoint/2010/main" val="1533815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6804248" y="2420888"/>
            <a:ext cx="2448272" cy="4032448"/>
          </a:xfrm>
        </p:spPr>
        <p:txBody>
          <a:bodyPr>
            <a:normAutofit/>
          </a:bodyPr>
          <a:lstStyle/>
          <a:p>
            <a:endParaRPr lang="ru-RU" dirty="0" smtClean="0"/>
          </a:p>
          <a:p>
            <a:endParaRPr lang="ru-RU" dirty="0" smtClean="0"/>
          </a:p>
        </p:txBody>
      </p:sp>
      <p:pic>
        <p:nvPicPr>
          <p:cNvPr id="1026" name="Picture 2" descr="E:\Диск 2\АННА\DISSER &amp; PSYCHOLOGY_9.12.2010\PSYCHOLOGY\Г А\МИГГ\МИГА\Картинки МИГА\бланки МИГА\ЛОГО МИГ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1" y="-30658"/>
            <a:ext cx="2174458" cy="178425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979711" y="31328"/>
            <a:ext cx="7056783" cy="1692771"/>
          </a:xfrm>
          <a:prstGeom prst="rect">
            <a:avLst/>
          </a:prstGeom>
        </p:spPr>
        <p:txBody>
          <a:bodyPr wrap="square">
            <a:spAutoFit/>
          </a:bodyPr>
          <a:lstStyle/>
          <a:p>
            <a:pPr algn="ctr"/>
            <a:r>
              <a:rPr lang="ru-RU" sz="2000" b="1" dirty="0" smtClean="0"/>
              <a:t> </a:t>
            </a:r>
            <a:r>
              <a:rPr lang="ru-RU" sz="24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 </a:t>
            </a:r>
            <a:r>
              <a:rPr lang="ru-RU"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Примеры </a:t>
            </a:r>
            <a:r>
              <a:rPr lang="ru-RU" sz="2000"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отрывков сессий и тем Социальной матрицы сновидений, проводившейся в рамках  обучающего курса «Сновидения в групповой психотерапии» </a:t>
            </a:r>
            <a:endParaRPr lang="en-US"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endParaRPr>
          </a:p>
          <a:p>
            <a:pPr algn="ctr"/>
            <a:r>
              <a:rPr lang="ru-RU" sz="2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в МИГА</a:t>
            </a:r>
            <a:endParaRPr lang="ru-RU" sz="2000" dirty="0"/>
          </a:p>
        </p:txBody>
      </p:sp>
      <p:sp>
        <p:nvSpPr>
          <p:cNvPr id="7" name="Прямоугольник 6"/>
          <p:cNvSpPr/>
          <p:nvPr/>
        </p:nvSpPr>
        <p:spPr>
          <a:xfrm>
            <a:off x="27581" y="2204864"/>
            <a:ext cx="9116419" cy="3539430"/>
          </a:xfrm>
          <a:prstGeom prst="rect">
            <a:avLst/>
          </a:prstGeom>
        </p:spPr>
        <p:txBody>
          <a:bodyPr wrap="square">
            <a:spAutoFit/>
          </a:bodyPr>
          <a:lstStyle/>
          <a:p>
            <a:r>
              <a:rPr lang="ru-RU" b="1" dirty="0"/>
              <a:t>Формат Социальной матрицы сновидения в этом курсе предполагал сессию длительностью 1 час 20 минут. Первые 40 минут отводились для обмена сновидениями и ассоциациями к ним, вторые 40 минут для рефлексии тем матрицы снов и ассоциаций и осмыслению их в социальном контексте. </a:t>
            </a:r>
            <a:endParaRPr lang="en-US" b="1" dirty="0" smtClean="0"/>
          </a:p>
          <a:p>
            <a:endParaRPr lang="en-US" b="1" dirty="0"/>
          </a:p>
          <a:p>
            <a:r>
              <a:rPr lang="ru-RU" b="1" dirty="0" smtClean="0"/>
              <a:t>Рассадка </a:t>
            </a:r>
            <a:r>
              <a:rPr lang="ru-RU" b="1" dirty="0"/>
              <a:t>участников в группе происходила кругами по спирали, что отличает формат социальной матрицы от других видов групп-аналитических групп, и предполагает, что социальное сновидение развивается по спирали. </a:t>
            </a:r>
            <a:endParaRPr lang="en-US" b="1" dirty="0" smtClean="0"/>
          </a:p>
          <a:p>
            <a:endParaRPr lang="en-US" b="1" dirty="0"/>
          </a:p>
          <a:p>
            <a:r>
              <a:rPr lang="ru-RU" b="1" dirty="0" smtClean="0"/>
              <a:t>Это </a:t>
            </a:r>
            <a:r>
              <a:rPr lang="ru-RU" b="1" dirty="0"/>
              <a:t>были еженедельные встречи</a:t>
            </a:r>
            <a:r>
              <a:rPr lang="ru-RU" b="1" dirty="0" smtClean="0"/>
              <a:t>.</a:t>
            </a:r>
            <a:endParaRPr lang="en-US" b="1" dirty="0" smtClean="0"/>
          </a:p>
          <a:p>
            <a:endParaRPr lang="en-US" b="1" dirty="0"/>
          </a:p>
          <a:p>
            <a:r>
              <a:rPr lang="ru-RU" b="1" dirty="0" smtClean="0"/>
              <a:t> </a:t>
            </a:r>
            <a:r>
              <a:rPr lang="ru-RU" b="1" dirty="0"/>
              <a:t>В составе группы: 8 человек.</a:t>
            </a:r>
          </a:p>
          <a:p>
            <a:endParaRPr lang="ru-RU" sz="800" b="1" dirty="0"/>
          </a:p>
        </p:txBody>
      </p:sp>
    </p:spTree>
    <p:extLst>
      <p:ext uri="{BB962C8B-B14F-4D97-AF65-F5344CB8AC3E}">
        <p14:creationId xmlns:p14="http://schemas.microsoft.com/office/powerpoint/2010/main" val="1092435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TotalTime>
  <Words>3054</Words>
  <Application>Microsoft Office PowerPoint</Application>
  <PresentationFormat>Экран (4:3)</PresentationFormat>
  <Paragraphs>215</Paragraphs>
  <Slides>19</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Апекс</vt:lpstr>
      <vt:lpstr>Групп-анализ и социальные смыслы  Социальная матрица сновидений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Московский институт группового анализа     зарегистрирован 11 марта 2016 года</dc:title>
  <dc:creator>sony</dc:creator>
  <cp:lastModifiedBy>sony</cp:lastModifiedBy>
  <cp:revision>39</cp:revision>
  <dcterms:created xsi:type="dcterms:W3CDTF">2017-05-30T18:08:01Z</dcterms:created>
  <dcterms:modified xsi:type="dcterms:W3CDTF">2017-09-09T18:14:54Z</dcterms:modified>
</cp:coreProperties>
</file>